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304" r:id="rId3"/>
    <p:sldId id="258" r:id="rId4"/>
    <p:sldId id="257" r:id="rId5"/>
    <p:sldId id="259" r:id="rId6"/>
    <p:sldId id="308" r:id="rId7"/>
    <p:sldId id="313" r:id="rId8"/>
    <p:sldId id="318" r:id="rId9"/>
    <p:sldId id="319" r:id="rId10"/>
    <p:sldId id="266" r:id="rId11"/>
    <p:sldId id="309" r:id="rId12"/>
    <p:sldId id="312" r:id="rId13"/>
    <p:sldId id="263" r:id="rId14"/>
    <p:sldId id="320" r:id="rId15"/>
    <p:sldId id="270" r:id="rId16"/>
    <p:sldId id="311" r:id="rId17"/>
    <p:sldId id="316" r:id="rId18"/>
    <p:sldId id="274" r:id="rId19"/>
    <p:sldId id="310" r:id="rId20"/>
    <p:sldId id="317" r:id="rId21"/>
    <p:sldId id="314" r:id="rId22"/>
    <p:sldId id="315" r:id="rId23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5"/>
    </p:embeddedFont>
    <p:embeddedFont>
      <p:font typeface="Zen Dots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AEB4DD-6475-43DE-9D2A-8C75622D50CF}">
  <a:tblStyle styleId="{29AEB4DD-6475-43DE-9D2A-8C75622D50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/>
    <p:restoredTop sz="94648"/>
  </p:normalViewPr>
  <p:slideViewPr>
    <p:cSldViewPr snapToGrid="0">
      <p:cViewPr varScale="1">
        <p:scale>
          <a:sx n="142" d="100"/>
          <a:sy n="142" d="100"/>
        </p:scale>
        <p:origin x="640" y="176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=how+To+Train+Your+Dragon+2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/free-</a:t>
            </a:r>
            <a:r>
              <a:rPr lang="en-GB" dirty="0" err="1"/>
              <a:t>png</a:t>
            </a:r>
            <a:r>
              <a:rPr lang="en-GB" dirty="0"/>
              <a:t>-</a:t>
            </a:r>
            <a:r>
              <a:rPr lang="en-GB" dirty="0" err="1"/>
              <a:t>hmpln</a:t>
            </a:r>
            <a:r>
              <a:rPr lang="en-GB" dirty="0"/>
              <a:t>/download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74798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e1d9017b4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e1d9017b4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1d9017b4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1d9017b4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9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84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50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20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6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avLst/>
              <a:gdLst/>
              <a:ahLst/>
              <a:cxnLst/>
              <a:rect l="l" t="t" r="r" b="b"/>
              <a:pathLst>
                <a:path w="6912" h="15060" extrusionOk="0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avLst/>
              <a:gdLst/>
              <a:ahLst/>
              <a:cxnLst/>
              <a:rect l="l" t="t" r="r" b="b"/>
              <a:pathLst>
                <a:path w="449" h="5746" extrusionOk="0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avLst/>
              <a:gdLst/>
              <a:ahLst/>
              <a:cxnLst/>
              <a:rect l="l" t="t" r="r" b="b"/>
              <a:pathLst>
                <a:path w="449" h="1157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avLst/>
              <a:gdLst/>
              <a:ahLst/>
              <a:cxnLst/>
              <a:rect l="l" t="t" r="r" b="b"/>
              <a:pathLst>
                <a:path w="7272" h="1703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avLst/>
              <a:gdLst/>
              <a:ahLst/>
              <a:cxnLst/>
              <a:rect l="l" t="t" r="r" b="b"/>
              <a:pathLst>
                <a:path w="10798" h="16960" extrusionOk="0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avLst/>
              <a:gdLst/>
              <a:ahLst/>
              <a:cxnLst/>
              <a:rect l="l" t="t" r="r" b="b"/>
              <a:pathLst>
                <a:path w="9937" h="3534" extrusionOk="0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avLst/>
              <a:gdLst/>
              <a:ahLst/>
              <a:cxnLst/>
              <a:rect l="l" t="t" r="r" b="b"/>
              <a:pathLst>
                <a:path w="12215" h="564" extrusionOk="0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avLst/>
              <a:gdLst/>
              <a:ahLst/>
              <a:cxnLst/>
              <a:rect l="l" t="t" r="r" b="b"/>
              <a:pathLst>
                <a:path w="17062" h="4736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avLst/>
              <a:gdLst/>
              <a:ahLst/>
              <a:cxnLst/>
              <a:rect l="l" t="t" r="r" b="b"/>
              <a:pathLst>
                <a:path w="9600" h="449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avLst/>
              <a:gdLst/>
              <a:ahLst/>
              <a:cxnLst/>
              <a:rect l="l" t="t" r="r" b="b"/>
              <a:pathLst>
                <a:path w="1921" h="1859" extrusionOk="0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avLst/>
              <a:gdLst/>
              <a:ahLst/>
              <a:cxnLst/>
              <a:rect l="l" t="t" r="r" b="b"/>
              <a:pathLst>
                <a:path w="1921" h="1857" extrusionOk="0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avLst/>
              <a:gdLst/>
              <a:ahLst/>
              <a:cxnLst/>
              <a:rect l="l" t="t" r="r" b="b"/>
              <a:pathLst>
                <a:path w="2020" h="1857" extrusionOk="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avLst/>
              <a:gdLst/>
              <a:ahLst/>
              <a:cxnLst/>
              <a:rect l="l" t="t" r="r" b="b"/>
              <a:pathLst>
                <a:path w="2120" h="1856" extrusionOk="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avLst/>
              <a:gdLst/>
              <a:ahLst/>
              <a:cxnLst/>
              <a:rect l="l" t="t" r="r" b="b"/>
              <a:pathLst>
                <a:path w="2021" h="1854" extrusionOk="0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avLst/>
              <a:gdLst/>
              <a:ahLst/>
              <a:cxnLst/>
              <a:rect l="l" t="t" r="r" b="b"/>
              <a:pathLst>
                <a:path w="2121" h="1856" extrusionOk="0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avLst/>
              <a:gdLst/>
              <a:ahLst/>
              <a:cxnLst/>
              <a:rect l="l" t="t" r="r" b="b"/>
              <a:pathLst>
                <a:path w="2022" h="1858" extrusionOk="0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avLst/>
              <a:gdLst/>
              <a:ahLst/>
              <a:cxnLst/>
              <a:rect l="l" t="t" r="r" b="b"/>
              <a:pathLst>
                <a:path w="2119" h="1859" extrusionOk="0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avLst/>
              <a:gdLst/>
              <a:ahLst/>
              <a:cxnLst/>
              <a:rect l="l" t="t" r="r" b="b"/>
              <a:pathLst>
                <a:path w="2021" h="1855" extrusionOk="0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avLst/>
              <a:gdLst/>
              <a:ahLst/>
              <a:cxnLst/>
              <a:rect l="l" t="t" r="r" b="b"/>
              <a:pathLst>
                <a:path w="12553" h="5579" extrusionOk="0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avLst/>
              <a:gdLst/>
              <a:ahLst/>
              <a:cxnLst/>
              <a:rect l="l" t="t" r="r" b="b"/>
              <a:pathLst>
                <a:path w="3264" h="9182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avLst/>
              <a:gdLst/>
              <a:ahLst/>
              <a:cxnLst/>
              <a:rect l="l" t="t" r="r" b="b"/>
              <a:pathLst>
                <a:path w="5162" h="5881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avLst/>
              <a:gdLst/>
              <a:ahLst/>
              <a:cxnLst/>
              <a:rect l="l" t="t" r="r" b="b"/>
              <a:pathLst>
                <a:path w="3191" h="8306" extrusionOk="0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avLst/>
              <a:gdLst/>
              <a:ahLst/>
              <a:cxnLst/>
              <a:rect l="l" t="t" r="r" b="b"/>
              <a:pathLst>
                <a:path w="9179" h="3670" extrusionOk="0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avLst/>
              <a:gdLst/>
              <a:ahLst/>
              <a:cxnLst/>
              <a:rect l="l" t="t" r="r" b="b"/>
              <a:pathLst>
                <a:path w="8658" h="449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avLst/>
              <a:gdLst/>
              <a:ahLst/>
              <a:cxnLst/>
              <a:rect l="l" t="t" r="r" b="b"/>
              <a:pathLst>
                <a:path w="449" h="801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avLst/>
              <a:gdLst/>
              <a:ahLst/>
              <a:cxnLst/>
              <a:rect l="l" t="t" r="r" b="b"/>
              <a:pathLst>
                <a:path w="448" h="8822" extrusionOk="0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avLst/>
              <a:gdLst/>
              <a:ahLst/>
              <a:cxnLst/>
              <a:rect l="l" t="t" r="r" b="b"/>
              <a:pathLst>
                <a:path w="5701" h="448" extrusionOk="0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avLst/>
              <a:gdLst/>
              <a:ahLst/>
              <a:cxnLst/>
              <a:rect l="l" t="t" r="r" b="b"/>
              <a:pathLst>
                <a:path w="9549" h="4554" extrusionOk="0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avLst/>
              <a:gdLst/>
              <a:ahLst/>
              <a:cxnLst/>
              <a:rect l="l" t="t" r="r" b="b"/>
              <a:pathLst>
                <a:path w="4499" h="10166" extrusionOk="0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avLst/>
              <a:gdLst/>
              <a:ahLst/>
              <a:cxnLst/>
              <a:rect l="l" t="t" r="r" b="b"/>
              <a:pathLst>
                <a:path w="450" h="7016" extrusionOk="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avLst/>
              <a:gdLst/>
              <a:ahLst/>
              <a:cxnLst/>
              <a:rect l="l" t="t" r="r" b="b"/>
              <a:pathLst>
                <a:path w="3627" h="8900" extrusionOk="0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avLst/>
              <a:gdLst/>
              <a:ahLst/>
              <a:cxnLst/>
              <a:rect l="l" t="t" r="r" b="b"/>
              <a:pathLst>
                <a:path w="6393" h="4121" extrusionOk="0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avLst/>
              <a:gdLst/>
              <a:ahLst/>
              <a:cxnLst/>
              <a:rect l="l" t="t" r="r" b="b"/>
              <a:pathLst>
                <a:path w="28316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avLst/>
              <a:gdLst/>
              <a:ahLst/>
              <a:cxnLst/>
              <a:rect l="l" t="t" r="r" b="b"/>
              <a:pathLst>
                <a:path w="19679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avLst/>
              <a:gdLst/>
              <a:ahLst/>
              <a:cxnLst/>
              <a:rect l="l" t="t" r="r" b="b"/>
              <a:pathLst>
                <a:path w="2011" h="1685" extrusionOk="0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avLst/>
              <a:gdLst/>
              <a:ahLst/>
              <a:cxnLst/>
              <a:rect l="l" t="t" r="r" b="b"/>
              <a:pathLst>
                <a:path w="8230" h="10894" extrusionOk="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avLst/>
              <a:gdLst/>
              <a:ahLst/>
              <a:cxnLst/>
              <a:rect l="l" t="t" r="r" b="b"/>
              <a:pathLst>
                <a:path w="1923" h="10806" extrusionOk="0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avLst/>
              <a:gdLst/>
              <a:ahLst/>
              <a:cxnLst/>
              <a:rect l="l" t="t" r="r" b="b"/>
              <a:pathLst>
                <a:path w="2578" h="2719" extrusionOk="0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avLst/>
              <a:gdLst/>
              <a:ahLst/>
              <a:cxnLst/>
              <a:rect l="l" t="t" r="r" b="b"/>
              <a:pathLst>
                <a:path w="1591" h="9241" extrusionOk="0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avLst/>
              <a:gdLst/>
              <a:ahLst/>
              <a:cxnLst/>
              <a:rect l="l" t="t" r="r" b="b"/>
              <a:pathLst>
                <a:path w="13150" h="5415" extrusionOk="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avLst/>
              <a:gdLst/>
              <a:ahLst/>
              <a:cxnLst/>
              <a:rect l="l" t="t" r="r" b="b"/>
              <a:pathLst>
                <a:path w="13150" h="3013" extrusionOk="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avLst/>
              <a:gdLst/>
              <a:ahLst/>
              <a:cxnLst/>
              <a:rect l="l" t="t" r="r" b="b"/>
              <a:pathLst>
                <a:path w="17834" h="1996" extrusionOk="0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avLst/>
              <a:gdLst/>
              <a:ahLst/>
              <a:cxnLst/>
              <a:rect l="l" t="t" r="r" b="b"/>
              <a:pathLst>
                <a:path w="53884" h="38744" extrusionOk="0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avLst/>
              <a:gdLst/>
              <a:ahLst/>
              <a:cxnLst/>
              <a:rect l="l" t="t" r="r" b="b"/>
              <a:pathLst>
                <a:path w="47279" h="38745" extrusionOk="0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avLst/>
              <a:gdLst/>
              <a:ahLst/>
              <a:cxnLst/>
              <a:rect l="l" t="t" r="r" b="b"/>
              <a:pathLst>
                <a:path w="46367" h="29068" extrusionOk="0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avLst/>
              <a:gdLst/>
              <a:ahLst/>
              <a:cxnLst/>
              <a:rect l="l" t="t" r="r" b="b"/>
              <a:pathLst>
                <a:path w="39101" h="29068" extrusionOk="0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avLst/>
              <a:gdLst/>
              <a:ahLst/>
              <a:cxnLst/>
              <a:rect l="l" t="t" r="r" b="b"/>
              <a:pathLst>
                <a:path w="2300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avLst/>
              <a:gdLst/>
              <a:ahLst/>
              <a:cxnLst/>
              <a:rect l="l" t="t" r="r" b="b"/>
              <a:pathLst>
                <a:path w="2299" h="11720" extrusionOk="0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avLst/>
              <a:gdLst/>
              <a:ahLst/>
              <a:cxnLst/>
              <a:rect l="l" t="t" r="r" b="b"/>
              <a:pathLst>
                <a:path w="2299" h="9132" extrusionOk="0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avLst/>
              <a:gdLst/>
              <a:ahLst/>
              <a:cxnLst/>
              <a:rect l="l" t="t" r="r" b="b"/>
              <a:pathLst>
                <a:path w="1219" h="4183" extrusionOk="0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avLst/>
              <a:gdLst/>
              <a:ahLst/>
              <a:cxnLst/>
              <a:rect l="l" t="t" r="r" b="b"/>
              <a:pathLst>
                <a:path w="1010" h="11364" extrusionOk="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avLst/>
              <a:gdLst/>
              <a:ahLst/>
              <a:cxnLst/>
              <a:rect l="l" t="t" r="r" b="b"/>
              <a:pathLst>
                <a:path w="338" h="20629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avLst/>
              <a:gdLst/>
              <a:ahLst/>
              <a:cxnLst/>
              <a:rect l="l" t="t" r="r" b="b"/>
              <a:pathLst>
                <a:path w="15061" h="15560" extrusionOk="0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avLst/>
              <a:gdLst/>
              <a:ahLst/>
              <a:cxnLst/>
              <a:rect l="l" t="t" r="r" b="b"/>
              <a:pathLst>
                <a:path w="11794" h="33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avLst/>
              <a:gdLst/>
              <a:ahLst/>
              <a:cxnLst/>
              <a:rect l="l" t="t" r="r" b="b"/>
              <a:pathLst>
                <a:path w="10725" h="335" extrusionOk="0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avLst/>
              <a:gdLst/>
              <a:ahLst/>
              <a:cxnLst/>
              <a:rect l="l" t="t" r="r" b="b"/>
              <a:pathLst>
                <a:path w="915" h="916" extrusionOk="0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>
            <a:spLocks noGrp="1"/>
          </p:cNvSpPr>
          <p:nvPr>
            <p:ph type="title" hasCustomPrompt="1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KMAAmkz9go?start=108&amp;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towardsdatascience.com/linear-regression-explained-1b36f97b7572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s://inaccel.com/cpu-gpu-fpga-or-tpu-which-one-to-choose-for-my-machine-learning-train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2023</a:t>
            </a:r>
            <a:endParaRPr dirty="0"/>
          </a:p>
        </p:txBody>
      </p:sp>
      <p:pic>
        <p:nvPicPr>
          <p:cNvPr id="3" name="Picture 2" descr="A cartoon character standing next to a dragon&#10;&#10;Description automatically generated">
            <a:extLst>
              <a:ext uri="{FF2B5EF4-FFF2-40B4-BE49-F238E27FC236}">
                <a16:creationId xmlns:a16="http://schemas.microsoft.com/office/drawing/2014/main" id="{92B5DC28-DD8B-0E29-08B6-C312BEDB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58" y="3086100"/>
            <a:ext cx="3175000" cy="2057400"/>
          </a:xfrm>
          <a:prstGeom prst="rect">
            <a:avLst/>
          </a:prstGeom>
        </p:spPr>
      </p:pic>
      <p:pic>
        <p:nvPicPr>
          <p:cNvPr id="7" name="Picture 6" descr="A group of cartoon dragons&#10;&#10;Description automatically generated">
            <a:extLst>
              <a:ext uri="{FF2B5EF4-FFF2-40B4-BE49-F238E27FC236}">
                <a16:creationId xmlns:a16="http://schemas.microsoft.com/office/drawing/2014/main" id="{39B32ED3-0E6E-19C2-4736-68F26C1C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45644"/>
            <a:ext cx="4524293" cy="199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Supervised Machine Learning</a:t>
            </a:r>
            <a:endParaRPr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pic>
        <p:nvPicPr>
          <p:cNvPr id="2" name="Picture 1" descr="A close up of a black dragon&#10;&#10;Description automatically generated">
            <a:extLst>
              <a:ext uri="{FF2B5EF4-FFF2-40B4-BE49-F238E27FC236}">
                <a16:creationId xmlns:a16="http://schemas.microsoft.com/office/drawing/2014/main" id="{D0E3A51F-C8DB-3595-0093-79F6310F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45" y="0"/>
            <a:ext cx="1822910" cy="14954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90BDFB9F-D3B5-2436-F0A5-194BC78E27DA}"/>
              </a:ext>
            </a:extLst>
          </p:cNvPr>
          <p:cNvSpPr/>
          <p:nvPr/>
        </p:nvSpPr>
        <p:spPr>
          <a:xfrm>
            <a:off x="6039785" y="3056565"/>
            <a:ext cx="26512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Supervised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 dirty="0"/>
              <a:t>Machine </a:t>
            </a:r>
            <a:r>
              <a:rPr lang="en-JP"/>
              <a:t>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given information about what the data is to help learn. </a:t>
            </a:r>
          </a:p>
          <a:p>
            <a:r>
              <a:rPr lang="en-US" dirty="0"/>
              <a:t>This information is called labels.</a:t>
            </a:r>
          </a:p>
          <a:p>
            <a:pPr marL="139700" indent="0">
              <a:buNone/>
            </a:pPr>
            <a:endParaRPr lang="en-JP" dirty="0"/>
          </a:p>
          <a:p>
            <a:pPr marL="139700" indent="0">
              <a:buNone/>
            </a:pPr>
            <a:r>
              <a:rPr lang="en-JP" dirty="0"/>
              <a:t>Two main types of supervised learning:</a:t>
            </a:r>
          </a:p>
          <a:p>
            <a:r>
              <a:rPr lang="en-JP" dirty="0"/>
              <a:t>Classification: Classify the data into group that have something in common.</a:t>
            </a:r>
          </a:p>
          <a:p>
            <a:r>
              <a:rPr lang="en-JP" dirty="0"/>
              <a:t>Regression: Use statistics to apply a mathematical function to a data set that can be </a:t>
            </a:r>
            <a:r>
              <a:rPr lang="en-JP"/>
              <a:t>used </a:t>
            </a:r>
            <a:r>
              <a:rPr lang="en-US" dirty="0"/>
              <a:t>                                                                   </a:t>
            </a:r>
            <a:r>
              <a:rPr lang="en-JP"/>
              <a:t>to </a:t>
            </a:r>
            <a:r>
              <a:rPr lang="en-JP" dirty="0"/>
              <a:t>predict </a:t>
            </a:r>
            <a:r>
              <a:rPr lang="en-JP"/>
              <a:t>future data</a:t>
            </a:r>
            <a:r>
              <a:rPr lang="en-US" dirty="0"/>
              <a:t> (label data is also continuous)</a:t>
            </a:r>
            <a:r>
              <a:rPr lang="en-JP"/>
              <a:t>. </a:t>
            </a:r>
            <a:endParaRPr lang="en-US" dirty="0"/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There are many types of supervised learning algorithms that can be used</a:t>
            </a:r>
          </a:p>
          <a:p>
            <a:r>
              <a:rPr lang="en-US" dirty="0"/>
              <a:t>How do you choose? Trial and Error, trying several algorithms</a:t>
            </a:r>
          </a:p>
          <a:p>
            <a:r>
              <a:rPr lang="en-US" dirty="0"/>
              <a:t>Understanding how an algorithm works can help determine if it will work                                                                                       well for your problem.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How do you find out about available supervised learning algorithms?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Documentation </a:t>
            </a:r>
            <a:r>
              <a:rPr lang="en-US" dirty="0">
                <a:sym typeface="Wingdings" pitchFamily="2" charset="2"/>
              </a:rPr>
              <a:t> Scikit-learn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JP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A015-1F01-942E-2327-7B27BE5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85" y="3246843"/>
            <a:ext cx="2651233" cy="1835469"/>
          </a:xfrm>
          <a:prstGeom prst="rect">
            <a:avLst/>
          </a:prstGeom>
        </p:spPr>
      </p:pic>
      <p:sp>
        <p:nvSpPr>
          <p:cNvPr id="12" name="Google Shape;1293;p34">
            <a:extLst>
              <a:ext uri="{FF2B5EF4-FFF2-40B4-BE49-F238E27FC236}">
                <a16:creationId xmlns:a16="http://schemas.microsoft.com/office/drawing/2014/main" id="{9E16D2CA-950B-368E-250C-5A3E093A9059}"/>
              </a:ext>
            </a:extLst>
          </p:cNvPr>
          <p:cNvSpPr/>
          <p:nvPr/>
        </p:nvSpPr>
        <p:spPr>
          <a:xfrm>
            <a:off x="6364958" y="1161860"/>
            <a:ext cx="2326060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4;p34">
            <a:extLst>
              <a:ext uri="{FF2B5EF4-FFF2-40B4-BE49-F238E27FC236}">
                <a16:creationId xmlns:a16="http://schemas.microsoft.com/office/drawing/2014/main" id="{2DCA9934-FBFC-0EE8-675F-9424B41C32BD}"/>
              </a:ext>
            </a:extLst>
          </p:cNvPr>
          <p:cNvSpPr/>
          <p:nvPr/>
        </p:nvSpPr>
        <p:spPr>
          <a:xfrm>
            <a:off x="64793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5;p34">
            <a:extLst>
              <a:ext uri="{FF2B5EF4-FFF2-40B4-BE49-F238E27FC236}">
                <a16:creationId xmlns:a16="http://schemas.microsoft.com/office/drawing/2014/main" id="{33E980AF-95CB-A93E-4AA6-F1CB96A9303A}"/>
              </a:ext>
            </a:extLst>
          </p:cNvPr>
          <p:cNvSpPr/>
          <p:nvPr/>
        </p:nvSpPr>
        <p:spPr>
          <a:xfrm>
            <a:off x="666283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96;p34">
            <a:extLst>
              <a:ext uri="{FF2B5EF4-FFF2-40B4-BE49-F238E27FC236}">
                <a16:creationId xmlns:a16="http://schemas.microsoft.com/office/drawing/2014/main" id="{3B06718C-EF2C-528E-ACB5-C072B775E6FA}"/>
              </a:ext>
            </a:extLst>
          </p:cNvPr>
          <p:cNvSpPr/>
          <p:nvPr/>
        </p:nvSpPr>
        <p:spPr>
          <a:xfrm>
            <a:off x="68462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CEDD6921-7FF7-F4C1-970E-3C533AB2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9" y="1386637"/>
            <a:ext cx="2326060" cy="161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3D408FC1-6FA4-8592-6975-BC6C0D72D7A1}"/>
              </a:ext>
            </a:extLst>
          </p:cNvPr>
          <p:cNvSpPr txBox="1">
            <a:spLocks noChangeAspect="1"/>
          </p:cNvSpPr>
          <p:nvPr/>
        </p:nvSpPr>
        <p:spPr>
          <a:xfrm>
            <a:off x="6364958" y="1161861"/>
            <a:ext cx="2326061" cy="18354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8;p33">
            <a:extLst>
              <a:ext uri="{FF2B5EF4-FFF2-40B4-BE49-F238E27FC236}">
                <a16:creationId xmlns:a16="http://schemas.microsoft.com/office/drawing/2014/main" id="{145EAB02-1454-6063-1BA8-C480CCA65077}"/>
              </a:ext>
            </a:extLst>
          </p:cNvPr>
          <p:cNvSpPr txBox="1">
            <a:spLocks/>
          </p:cNvSpPr>
          <p:nvPr/>
        </p:nvSpPr>
        <p:spPr>
          <a:xfrm>
            <a:off x="6846282" y="1077405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C2C79810-0DDB-FE47-55F4-571963D38DAC}"/>
              </a:ext>
            </a:extLst>
          </p:cNvPr>
          <p:cNvSpPr/>
          <p:nvPr/>
        </p:nvSpPr>
        <p:spPr>
          <a:xfrm>
            <a:off x="61542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95;p34">
            <a:extLst>
              <a:ext uri="{FF2B5EF4-FFF2-40B4-BE49-F238E27FC236}">
                <a16:creationId xmlns:a16="http://schemas.microsoft.com/office/drawing/2014/main" id="{33CA702C-8B05-2F19-1795-019BC2C2CC97}"/>
              </a:ext>
            </a:extLst>
          </p:cNvPr>
          <p:cNvSpPr/>
          <p:nvPr/>
        </p:nvSpPr>
        <p:spPr>
          <a:xfrm>
            <a:off x="633766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6;p34">
            <a:extLst>
              <a:ext uri="{FF2B5EF4-FFF2-40B4-BE49-F238E27FC236}">
                <a16:creationId xmlns:a16="http://schemas.microsoft.com/office/drawing/2014/main" id="{011EFAE6-531B-B326-ADE7-A20D408838EE}"/>
              </a:ext>
            </a:extLst>
          </p:cNvPr>
          <p:cNvSpPr/>
          <p:nvPr/>
        </p:nvSpPr>
        <p:spPr>
          <a:xfrm>
            <a:off x="65211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7;p33">
            <a:extLst>
              <a:ext uri="{FF2B5EF4-FFF2-40B4-BE49-F238E27FC236}">
                <a16:creationId xmlns:a16="http://schemas.microsoft.com/office/drawing/2014/main" id="{D5FEC104-D865-74B9-59E8-C9D37BFF940B}"/>
              </a:ext>
            </a:extLst>
          </p:cNvPr>
          <p:cNvSpPr txBox="1">
            <a:spLocks/>
          </p:cNvSpPr>
          <p:nvPr/>
        </p:nvSpPr>
        <p:spPr>
          <a:xfrm>
            <a:off x="6039785" y="3246843"/>
            <a:ext cx="2651233" cy="18354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7" name="Google Shape;1268;p33">
            <a:extLst>
              <a:ext uri="{FF2B5EF4-FFF2-40B4-BE49-F238E27FC236}">
                <a16:creationId xmlns:a16="http://schemas.microsoft.com/office/drawing/2014/main" id="{F7FC4132-6C99-F8A2-5A51-11E48D5BA92B}"/>
              </a:ext>
            </a:extLst>
          </p:cNvPr>
          <p:cNvSpPr txBox="1">
            <a:spLocks/>
          </p:cNvSpPr>
          <p:nvPr/>
        </p:nvSpPr>
        <p:spPr>
          <a:xfrm>
            <a:off x="6521109" y="2972110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Scikit-</a:t>
            </a:r>
            <a:r>
              <a:rPr lang="en-US" sz="1050" dirty="0" err="1">
                <a:solidFill>
                  <a:schemeClr val="tx1"/>
                </a:solidFill>
              </a:rPr>
              <a:t>learn.docx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4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30752DE-2AB5-00C4-8FD7-C5BCFEC1A279}"/>
              </a:ext>
            </a:extLst>
          </p:cNvPr>
          <p:cNvSpPr/>
          <p:nvPr/>
        </p:nvSpPr>
        <p:spPr>
          <a:xfrm>
            <a:off x="5079878" y="1449095"/>
            <a:ext cx="3559543" cy="3245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E0E8B-BBFB-9332-7460-F52FF3B3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JP" dirty="0"/>
              <a:t>-Nearest Neighbours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08DA-1EE2-AE19-494B-593106D7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578" y="1153955"/>
            <a:ext cx="4418619" cy="3366300"/>
          </a:xfrm>
        </p:spPr>
        <p:txBody>
          <a:bodyPr/>
          <a:lstStyle/>
          <a:p>
            <a:pPr marL="139700" indent="0">
              <a:buNone/>
            </a:pPr>
            <a:r>
              <a:rPr lang="en-GB" dirty="0"/>
              <a:t>Workshop example:</a:t>
            </a:r>
          </a:p>
          <a:p>
            <a:r>
              <a:rPr lang="en-GB" dirty="0"/>
              <a:t>Today we will focus on the K</a:t>
            </a:r>
            <a:r>
              <a:rPr lang="en-JP"/>
              <a:t>-Nearest Neighbours </a:t>
            </a:r>
            <a:r>
              <a:rPr lang="en-US" dirty="0"/>
              <a:t>a</a:t>
            </a:r>
            <a:r>
              <a:rPr lang="en-JP"/>
              <a:t>lgorithm</a:t>
            </a:r>
            <a:r>
              <a:rPr lang="en-US" dirty="0"/>
              <a:t> for today's examples.</a:t>
            </a:r>
            <a:endParaRPr lang="en-GB" dirty="0"/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Aim</a:t>
            </a:r>
            <a:r>
              <a:rPr lang="en-GB" dirty="0"/>
              <a:t>: We want to predict what the green circle will be, will it be a red triangle or a blue square.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Method</a:t>
            </a:r>
            <a:r>
              <a:rPr lang="en-GB" dirty="0"/>
              <a:t>: </a:t>
            </a:r>
          </a:p>
          <a:p>
            <a:pPr marL="139700" indent="0">
              <a:buNone/>
            </a:pPr>
            <a:r>
              <a:rPr lang="en-GB" dirty="0"/>
              <a:t>     (let's consider we choose k=3)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Look at the 3 known points that are closest to the green circle.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Determine what those 3 known points are.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We predict the green circle is the most common type of the 3 points.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In this example, there are more red triangle than blue squares, so we predict the circle will be a red triangle. 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We set k=3 for this example, but we could change what k is. This could also improve our machine learning model.</a:t>
            </a:r>
          </a:p>
          <a:p>
            <a:r>
              <a:rPr lang="en-GB" dirty="0"/>
              <a:t>Question: What will our prediction be for the circle for k=5?</a:t>
            </a:r>
          </a:p>
        </p:txBody>
      </p:sp>
      <p:sp>
        <p:nvSpPr>
          <p:cNvPr id="7" name="Google Shape;1268;p33">
            <a:extLst>
              <a:ext uri="{FF2B5EF4-FFF2-40B4-BE49-F238E27FC236}">
                <a16:creationId xmlns:a16="http://schemas.microsoft.com/office/drawing/2014/main" id="{2225908D-6EE4-3472-D9A7-4762AB17868D}"/>
              </a:ext>
            </a:extLst>
          </p:cNvPr>
          <p:cNvSpPr txBox="1">
            <a:spLocks/>
          </p:cNvSpPr>
          <p:nvPr/>
        </p:nvSpPr>
        <p:spPr>
          <a:xfrm>
            <a:off x="0" y="4877568"/>
            <a:ext cx="7704000" cy="3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Reference: </a:t>
            </a:r>
            <a:r>
              <a:rPr lang="en-JP" dirty="0"/>
              <a:t>https://en.wikipedia.org/wiki/K-nearest_neighbors_algorithm</a:t>
            </a:r>
          </a:p>
          <a:p>
            <a:pPr marL="0" indent="0">
              <a:buFont typeface="Anaheim"/>
              <a:buNone/>
            </a:pPr>
            <a:endParaRPr lang="en-US" dirty="0"/>
          </a:p>
        </p:txBody>
      </p:sp>
      <p:sp>
        <p:nvSpPr>
          <p:cNvPr id="12" name="Google Shape;1492;p39">
            <a:extLst>
              <a:ext uri="{FF2B5EF4-FFF2-40B4-BE49-F238E27FC236}">
                <a16:creationId xmlns:a16="http://schemas.microsoft.com/office/drawing/2014/main" id="{E443D80F-AF4A-5ECC-BB22-2B94525386A0}"/>
              </a:ext>
            </a:extLst>
          </p:cNvPr>
          <p:cNvSpPr/>
          <p:nvPr/>
        </p:nvSpPr>
        <p:spPr>
          <a:xfrm>
            <a:off x="5079879" y="1226370"/>
            <a:ext cx="3559543" cy="222725"/>
          </a:xfrm>
          <a:prstGeom prst="rect">
            <a:avLst/>
          </a:prstGeom>
          <a:solidFill>
            <a:srgbClr val="ECE5B4"/>
          </a:solidFill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93;p39">
            <a:extLst>
              <a:ext uri="{FF2B5EF4-FFF2-40B4-BE49-F238E27FC236}">
                <a16:creationId xmlns:a16="http://schemas.microsoft.com/office/drawing/2014/main" id="{9741D297-46AE-57C0-DE35-DE492C5498AD}"/>
              </a:ext>
            </a:extLst>
          </p:cNvPr>
          <p:cNvSpPr/>
          <p:nvPr/>
        </p:nvSpPr>
        <p:spPr>
          <a:xfrm>
            <a:off x="51943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94;p39">
            <a:extLst>
              <a:ext uri="{FF2B5EF4-FFF2-40B4-BE49-F238E27FC236}">
                <a16:creationId xmlns:a16="http://schemas.microsoft.com/office/drawing/2014/main" id="{F1E4D709-2CB1-E96F-6962-2DF4450A120D}"/>
              </a:ext>
            </a:extLst>
          </p:cNvPr>
          <p:cNvSpPr/>
          <p:nvPr/>
        </p:nvSpPr>
        <p:spPr>
          <a:xfrm>
            <a:off x="537775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95;p39">
            <a:extLst>
              <a:ext uri="{FF2B5EF4-FFF2-40B4-BE49-F238E27FC236}">
                <a16:creationId xmlns:a16="http://schemas.microsoft.com/office/drawing/2014/main" id="{0C232ED8-7ABB-67B1-6215-FB298CE0C83F}"/>
              </a:ext>
            </a:extLst>
          </p:cNvPr>
          <p:cNvSpPr/>
          <p:nvPr/>
        </p:nvSpPr>
        <p:spPr>
          <a:xfrm>
            <a:off x="55612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44AC7F2-C31E-D5C6-8E05-15D1CA31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13" y="1598139"/>
            <a:ext cx="3248827" cy="29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05A145-DDE9-B918-8904-075EAE61AF0E}"/>
              </a:ext>
            </a:extLst>
          </p:cNvPr>
          <p:cNvSpPr txBox="1">
            <a:spLocks/>
          </p:cNvSpPr>
          <p:nvPr/>
        </p:nvSpPr>
        <p:spPr>
          <a:xfrm>
            <a:off x="5079879" y="1228606"/>
            <a:ext cx="3559543" cy="34655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JP" dirty="0"/>
          </a:p>
        </p:txBody>
      </p:sp>
      <p:sp>
        <p:nvSpPr>
          <p:cNvPr id="5" name="Google Shape;1268;p33">
            <a:extLst>
              <a:ext uri="{FF2B5EF4-FFF2-40B4-BE49-F238E27FC236}">
                <a16:creationId xmlns:a16="http://schemas.microsoft.com/office/drawing/2014/main" id="{7EA6FDC4-EF7E-E27F-605C-17623AABBCAD}"/>
              </a:ext>
            </a:extLst>
          </p:cNvPr>
          <p:cNvSpPr txBox="1">
            <a:spLocks/>
          </p:cNvSpPr>
          <p:nvPr/>
        </p:nvSpPr>
        <p:spPr>
          <a:xfrm>
            <a:off x="5077231" y="1153955"/>
            <a:ext cx="355954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K-nearest </a:t>
            </a:r>
            <a:r>
              <a:rPr lang="en-US" sz="1050" dirty="0" err="1">
                <a:solidFill>
                  <a:schemeClr val="tx1"/>
                </a:solidFill>
              </a:rPr>
              <a:t>neighbour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algorithm.png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DA41B07-7682-9D0F-AAC5-35658D06B058}"/>
              </a:ext>
            </a:extLst>
          </p:cNvPr>
          <p:cNvSpPr/>
          <p:nvPr/>
        </p:nvSpPr>
        <p:spPr>
          <a:xfrm>
            <a:off x="6805649" y="2847902"/>
            <a:ext cx="273876" cy="537472"/>
          </a:xfrm>
          <a:custGeom>
            <a:avLst/>
            <a:gdLst>
              <a:gd name="connsiteX0" fmla="*/ 69801 w 273876"/>
              <a:gd name="connsiteY0" fmla="*/ 27921 h 537472"/>
              <a:gd name="connsiteX1" fmla="*/ 34901 w 273876"/>
              <a:gd name="connsiteY1" fmla="*/ 55842 h 537472"/>
              <a:gd name="connsiteX2" fmla="*/ 20940 w 273876"/>
              <a:gd name="connsiteY2" fmla="*/ 69802 h 537472"/>
              <a:gd name="connsiteX3" fmla="*/ 6980 w 273876"/>
              <a:gd name="connsiteY3" fmla="*/ 111683 h 537472"/>
              <a:gd name="connsiteX4" fmla="*/ 0 w 273876"/>
              <a:gd name="connsiteY4" fmla="*/ 132623 h 537472"/>
              <a:gd name="connsiteX5" fmla="*/ 6980 w 273876"/>
              <a:gd name="connsiteY5" fmla="*/ 251286 h 537472"/>
              <a:gd name="connsiteX6" fmla="*/ 13960 w 273876"/>
              <a:gd name="connsiteY6" fmla="*/ 272226 h 537472"/>
              <a:gd name="connsiteX7" fmla="*/ 6980 w 273876"/>
              <a:gd name="connsiteY7" fmla="*/ 397869 h 537472"/>
              <a:gd name="connsiteX8" fmla="*/ 13960 w 273876"/>
              <a:gd name="connsiteY8" fmla="*/ 446730 h 537472"/>
              <a:gd name="connsiteX9" fmla="*/ 27920 w 273876"/>
              <a:gd name="connsiteY9" fmla="*/ 488611 h 537472"/>
              <a:gd name="connsiteX10" fmla="*/ 76782 w 273876"/>
              <a:gd name="connsiteY10" fmla="*/ 530492 h 537472"/>
              <a:gd name="connsiteX11" fmla="*/ 97722 w 273876"/>
              <a:gd name="connsiteY11" fmla="*/ 537472 h 537472"/>
              <a:gd name="connsiteX12" fmla="*/ 174504 w 273876"/>
              <a:gd name="connsiteY12" fmla="*/ 523512 h 537472"/>
              <a:gd name="connsiteX13" fmla="*/ 202424 w 273876"/>
              <a:gd name="connsiteY13" fmla="*/ 488611 h 537472"/>
              <a:gd name="connsiteX14" fmla="*/ 223365 w 273876"/>
              <a:gd name="connsiteY14" fmla="*/ 481631 h 537472"/>
              <a:gd name="connsiteX15" fmla="*/ 230345 w 273876"/>
              <a:gd name="connsiteY15" fmla="*/ 460690 h 537472"/>
              <a:gd name="connsiteX16" fmla="*/ 244305 w 273876"/>
              <a:gd name="connsiteY16" fmla="*/ 439750 h 537472"/>
              <a:gd name="connsiteX17" fmla="*/ 258266 w 273876"/>
              <a:gd name="connsiteY17" fmla="*/ 397869 h 537472"/>
              <a:gd name="connsiteX18" fmla="*/ 265246 w 273876"/>
              <a:gd name="connsiteY18" fmla="*/ 376929 h 537472"/>
              <a:gd name="connsiteX19" fmla="*/ 265246 w 273876"/>
              <a:gd name="connsiteY19" fmla="*/ 237325 h 537472"/>
              <a:gd name="connsiteX20" fmla="*/ 251285 w 273876"/>
              <a:gd name="connsiteY20" fmla="*/ 195445 h 537472"/>
              <a:gd name="connsiteX21" fmla="*/ 237325 w 273876"/>
              <a:gd name="connsiteY21" fmla="*/ 104703 h 537472"/>
              <a:gd name="connsiteX22" fmla="*/ 223365 w 273876"/>
              <a:gd name="connsiteY22" fmla="*/ 62822 h 537472"/>
              <a:gd name="connsiteX23" fmla="*/ 209404 w 273876"/>
              <a:gd name="connsiteY23" fmla="*/ 48861 h 537472"/>
              <a:gd name="connsiteX24" fmla="*/ 174504 w 273876"/>
              <a:gd name="connsiteY24" fmla="*/ 13961 h 537472"/>
              <a:gd name="connsiteX25" fmla="*/ 132623 w 273876"/>
              <a:gd name="connsiteY25" fmla="*/ 0 h 537472"/>
              <a:gd name="connsiteX26" fmla="*/ 69801 w 273876"/>
              <a:gd name="connsiteY26" fmla="*/ 13961 h 537472"/>
              <a:gd name="connsiteX27" fmla="*/ 48861 w 273876"/>
              <a:gd name="connsiteY27" fmla="*/ 27921 h 537472"/>
              <a:gd name="connsiteX28" fmla="*/ 27920 w 273876"/>
              <a:gd name="connsiteY28" fmla="*/ 55842 h 53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3876" h="537472">
                <a:moveTo>
                  <a:pt x="69801" y="27921"/>
                </a:moveTo>
                <a:cubicBezTo>
                  <a:pt x="58168" y="37228"/>
                  <a:pt x="46212" y="46146"/>
                  <a:pt x="34901" y="55842"/>
                </a:cubicBezTo>
                <a:cubicBezTo>
                  <a:pt x="29904" y="60125"/>
                  <a:pt x="23883" y="63916"/>
                  <a:pt x="20940" y="69802"/>
                </a:cubicBezTo>
                <a:cubicBezTo>
                  <a:pt x="14359" y="82964"/>
                  <a:pt x="11633" y="97723"/>
                  <a:pt x="6980" y="111683"/>
                </a:cubicBezTo>
                <a:lnTo>
                  <a:pt x="0" y="132623"/>
                </a:lnTo>
                <a:cubicBezTo>
                  <a:pt x="2327" y="172177"/>
                  <a:pt x="3037" y="211860"/>
                  <a:pt x="6980" y="251286"/>
                </a:cubicBezTo>
                <a:cubicBezTo>
                  <a:pt x="7712" y="258607"/>
                  <a:pt x="13960" y="264868"/>
                  <a:pt x="13960" y="272226"/>
                </a:cubicBezTo>
                <a:cubicBezTo>
                  <a:pt x="13960" y="314172"/>
                  <a:pt x="9307" y="355988"/>
                  <a:pt x="6980" y="397869"/>
                </a:cubicBezTo>
                <a:cubicBezTo>
                  <a:pt x="9307" y="414156"/>
                  <a:pt x="10261" y="430699"/>
                  <a:pt x="13960" y="446730"/>
                </a:cubicBezTo>
                <a:cubicBezTo>
                  <a:pt x="17269" y="461069"/>
                  <a:pt x="17515" y="478206"/>
                  <a:pt x="27920" y="488611"/>
                </a:cubicBezTo>
                <a:cubicBezTo>
                  <a:pt x="45096" y="505787"/>
                  <a:pt x="55519" y="519861"/>
                  <a:pt x="76782" y="530492"/>
                </a:cubicBezTo>
                <a:cubicBezTo>
                  <a:pt x="83363" y="533782"/>
                  <a:pt x="90742" y="535145"/>
                  <a:pt x="97722" y="537472"/>
                </a:cubicBezTo>
                <a:cubicBezTo>
                  <a:pt x="105417" y="536510"/>
                  <a:pt x="157516" y="533705"/>
                  <a:pt x="174504" y="523512"/>
                </a:cubicBezTo>
                <a:cubicBezTo>
                  <a:pt x="202963" y="506436"/>
                  <a:pt x="173893" y="511435"/>
                  <a:pt x="202424" y="488611"/>
                </a:cubicBezTo>
                <a:cubicBezTo>
                  <a:pt x="208170" y="484015"/>
                  <a:pt x="216385" y="483958"/>
                  <a:pt x="223365" y="481631"/>
                </a:cubicBezTo>
                <a:cubicBezTo>
                  <a:pt x="225692" y="474651"/>
                  <a:pt x="227055" y="467271"/>
                  <a:pt x="230345" y="460690"/>
                </a:cubicBezTo>
                <a:cubicBezTo>
                  <a:pt x="234097" y="453187"/>
                  <a:pt x="240898" y="447416"/>
                  <a:pt x="244305" y="439750"/>
                </a:cubicBezTo>
                <a:cubicBezTo>
                  <a:pt x="250282" y="426303"/>
                  <a:pt x="253612" y="411829"/>
                  <a:pt x="258266" y="397869"/>
                </a:cubicBezTo>
                <a:lnTo>
                  <a:pt x="265246" y="376929"/>
                </a:lnTo>
                <a:cubicBezTo>
                  <a:pt x="275590" y="314862"/>
                  <a:pt x="277860" y="321413"/>
                  <a:pt x="265246" y="237325"/>
                </a:cubicBezTo>
                <a:cubicBezTo>
                  <a:pt x="263063" y="222773"/>
                  <a:pt x="251285" y="195445"/>
                  <a:pt x="251285" y="195445"/>
                </a:cubicBezTo>
                <a:cubicBezTo>
                  <a:pt x="249809" y="185110"/>
                  <a:pt x="240554" y="117619"/>
                  <a:pt x="237325" y="104703"/>
                </a:cubicBezTo>
                <a:cubicBezTo>
                  <a:pt x="233756" y="90427"/>
                  <a:pt x="233770" y="73227"/>
                  <a:pt x="223365" y="62822"/>
                </a:cubicBezTo>
                <a:cubicBezTo>
                  <a:pt x="218711" y="58168"/>
                  <a:pt x="213515" y="54000"/>
                  <a:pt x="209404" y="48861"/>
                </a:cubicBezTo>
                <a:cubicBezTo>
                  <a:pt x="192716" y="28001"/>
                  <a:pt x="200499" y="25515"/>
                  <a:pt x="174504" y="13961"/>
                </a:cubicBezTo>
                <a:cubicBezTo>
                  <a:pt x="161057" y="7984"/>
                  <a:pt x="132623" y="0"/>
                  <a:pt x="132623" y="0"/>
                </a:cubicBezTo>
                <a:cubicBezTo>
                  <a:pt x="116531" y="2682"/>
                  <a:pt x="86988" y="5367"/>
                  <a:pt x="69801" y="13961"/>
                </a:cubicBezTo>
                <a:cubicBezTo>
                  <a:pt x="62298" y="17713"/>
                  <a:pt x="55841" y="23268"/>
                  <a:pt x="48861" y="27921"/>
                </a:cubicBezTo>
                <a:cubicBezTo>
                  <a:pt x="33076" y="51599"/>
                  <a:pt x="40833" y="42929"/>
                  <a:pt x="27920" y="558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Feature Vectors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A96CE-7020-CDFA-B5B2-72756A37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54" y="1017495"/>
            <a:ext cx="1032382" cy="13178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64002"/>
              </p:ext>
            </p:extLst>
          </p:nvPr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/>
          <p:nvPr/>
        </p:nvCxnSpPr>
        <p:spPr>
          <a:xfrm flipH="1">
            <a:off x="5298141" y="2321857"/>
            <a:ext cx="4123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5C391F-AB0F-7673-DD9D-B0E975319DC9}"/>
              </a:ext>
            </a:extLst>
          </p:cNvPr>
          <p:cNvSpPr txBox="1"/>
          <p:nvPr/>
        </p:nvSpPr>
        <p:spPr>
          <a:xfrm>
            <a:off x="5692588" y="216796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FAC2E-FB3D-445F-2CD4-D4195379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51" y="2475745"/>
            <a:ext cx="3499185" cy="2600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39746E-4696-55EC-8971-E5D4EF117D64}"/>
              </a:ext>
            </a:extLst>
          </p:cNvPr>
          <p:cNvSpPr/>
          <p:nvPr/>
        </p:nvSpPr>
        <p:spPr>
          <a:xfrm>
            <a:off x="6140822" y="1676400"/>
            <a:ext cx="2178425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Labels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/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>
            <a:cxnSpLocks/>
          </p:cNvCxnSpPr>
          <p:nvPr/>
        </p:nvCxnSpPr>
        <p:spPr>
          <a:xfrm>
            <a:off x="5316071" y="2339786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456736-2B28-D61E-F0C8-12A0235B6F28}"/>
              </a:ext>
            </a:extLst>
          </p:cNvPr>
          <p:cNvCxnSpPr>
            <a:cxnSpLocks/>
          </p:cNvCxnSpPr>
          <p:nvPr/>
        </p:nvCxnSpPr>
        <p:spPr>
          <a:xfrm>
            <a:off x="5316071" y="2716303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B1048-E8B1-5A5E-05DA-4BBAE13F3818}"/>
              </a:ext>
            </a:extLst>
          </p:cNvPr>
          <p:cNvCxnSpPr>
            <a:cxnSpLocks/>
          </p:cNvCxnSpPr>
          <p:nvPr/>
        </p:nvCxnSpPr>
        <p:spPr>
          <a:xfrm>
            <a:off x="5316071" y="3065927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2705AF-CF34-71A8-6ED2-6FB9DEE2BAA3}"/>
              </a:ext>
            </a:extLst>
          </p:cNvPr>
          <p:cNvCxnSpPr>
            <a:cxnSpLocks/>
          </p:cNvCxnSpPr>
          <p:nvPr/>
        </p:nvCxnSpPr>
        <p:spPr>
          <a:xfrm>
            <a:off x="5316071" y="3460374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0B7CC4-0A36-6AE4-CEF9-17572D17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23324"/>
              </p:ext>
            </p:extLst>
          </p:nvPr>
        </p:nvGraphicFramePr>
        <p:xfrm>
          <a:off x="6257365" y="1749985"/>
          <a:ext cx="194959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3658B8B3-BB4D-EB9A-1B0D-905DFBCC1F96}"/>
              </a:ext>
            </a:extLst>
          </p:cNvPr>
          <p:cNvSpPr/>
          <p:nvPr/>
        </p:nvSpPr>
        <p:spPr>
          <a:xfrm rot="5400000">
            <a:off x="7637056" y="1028792"/>
            <a:ext cx="257005" cy="88279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7316A-9D3A-06AC-6C8B-2B795F7EC0BA}"/>
              </a:ext>
            </a:extLst>
          </p:cNvPr>
          <p:cNvSpPr txBox="1"/>
          <p:nvPr/>
        </p:nvSpPr>
        <p:spPr>
          <a:xfrm>
            <a:off x="6660776" y="841042"/>
            <a:ext cx="208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(target, the thing we are trying to predict)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58D1E-A850-1CB3-011C-2C31B809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82" y="3774873"/>
            <a:ext cx="1032382" cy="13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1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46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940" name="Google Shape;1940;p4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46"/>
          <p:cNvSpPr txBox="1">
            <a:spLocks noGrp="1"/>
          </p:cNvSpPr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1946" name="Google Shape;1946;p46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Unsupervised Machine Learning</a:t>
            </a:r>
            <a:endParaRPr dirty="0"/>
          </a:p>
        </p:txBody>
      </p:sp>
      <p:pic>
        <p:nvPicPr>
          <p:cNvPr id="2" name="Picture 1" descr="A group of dragons flying&#10;&#10;Description automatically generated">
            <a:extLst>
              <a:ext uri="{FF2B5EF4-FFF2-40B4-BE49-F238E27FC236}">
                <a16:creationId xmlns:a16="http://schemas.microsoft.com/office/drawing/2014/main" id="{EBA2D706-6E0A-3C3E-EB28-1AD281A2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48" y="3057469"/>
            <a:ext cx="3939279" cy="19722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</a:t>
            </a:r>
            <a:r>
              <a:rPr lang="en-US" dirty="0" err="1"/>
              <a:t>Uns</a:t>
            </a:r>
            <a:r>
              <a:rPr lang="en-JP"/>
              <a:t>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/>
              <a:t>Machine 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</a:t>
            </a:r>
            <a:r>
              <a:rPr lang="en-US" u="sng" dirty="0"/>
              <a:t>NOT</a:t>
            </a:r>
            <a:r>
              <a:rPr lang="en-US" dirty="0"/>
              <a:t> given information about what the data is. </a:t>
            </a:r>
          </a:p>
          <a:p>
            <a:r>
              <a:rPr lang="en-US" dirty="0"/>
              <a:t>No labels are given in the dataset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JP"/>
              <a:t>Two main types of </a:t>
            </a:r>
            <a:r>
              <a:rPr lang="en-US" dirty="0"/>
              <a:t>un</a:t>
            </a:r>
            <a:r>
              <a:rPr lang="en-JP"/>
              <a:t>supervised learning:</a:t>
            </a:r>
          </a:p>
          <a:p>
            <a:r>
              <a:rPr lang="en-US" dirty="0"/>
              <a:t>D</a:t>
            </a:r>
            <a:r>
              <a:rPr lang="en-JP"/>
              <a:t>imensionality </a:t>
            </a:r>
            <a:r>
              <a:rPr lang="en-US" dirty="0"/>
              <a:t>R</a:t>
            </a:r>
            <a:r>
              <a:rPr lang="en-JP"/>
              <a:t>eduction</a:t>
            </a:r>
            <a:r>
              <a:rPr lang="en-US" dirty="0"/>
              <a:t>: Reduce the number of features in the feature space</a:t>
            </a:r>
          </a:p>
          <a:p>
            <a:r>
              <a:rPr lang="en-JP"/>
              <a:t>Clustering</a:t>
            </a:r>
            <a:r>
              <a:rPr lang="en-US" dirty="0"/>
              <a:t>: Grouping entries in the dataset into sets that have similar features.</a:t>
            </a:r>
          </a:p>
          <a:p>
            <a:r>
              <a:rPr lang="en-US" dirty="0"/>
              <a:t>D</a:t>
            </a:r>
            <a:r>
              <a:rPr lang="en-JP"/>
              <a:t>ensity </a:t>
            </a:r>
            <a:r>
              <a:rPr lang="en-US" dirty="0"/>
              <a:t>E</a:t>
            </a:r>
            <a:r>
              <a:rPr lang="en-JP"/>
              <a:t>stimation</a:t>
            </a:r>
            <a:r>
              <a:rPr lang="en-US" dirty="0"/>
              <a:t>: Create a probability density function that reflects the data given.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It is very common to use unsupervised and supervised learning algorithms together, where unsupervised learning algorithms simplifies the dataset’s feature space before being processed further by a supervised learning algorithm.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Today, we are going to focus on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95970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004113" cy="3366300"/>
          </a:xfrm>
        </p:spPr>
        <p:txBody>
          <a:bodyPr/>
          <a:lstStyle/>
          <a:p>
            <a:r>
              <a:rPr lang="en-US" dirty="0"/>
              <a:t>This algorithm is designed to </a:t>
            </a:r>
            <a:r>
              <a:rPr lang="en-US" dirty="0" err="1">
                <a:solidFill>
                  <a:schemeClr val="bg1"/>
                </a:solidFill>
              </a:rPr>
              <a:t>maximise</a:t>
            </a:r>
            <a:r>
              <a:rPr lang="en-US" dirty="0">
                <a:solidFill>
                  <a:schemeClr val="bg1"/>
                </a:solidFill>
              </a:rPr>
              <a:t> the variance between points in your dataset (i.e. separate all the distinguishable points in the dataset as much as possible, while not separating the similar data points too much).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can also be used to reduce the number of dimensions in your feature space. I.e. reduce to 2 dimensions representing the greatest variance and second greatest variance axis for your dataset.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JP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F9481-02FF-2435-2A38-D7D6630893AD}"/>
              </a:ext>
            </a:extLst>
          </p:cNvPr>
          <p:cNvSpPr txBox="1"/>
          <p:nvPr/>
        </p:nvSpPr>
        <p:spPr>
          <a:xfrm>
            <a:off x="1680882" y="5311588"/>
            <a:ext cx="800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/blog/2022/03/learn-about-principal-component-analysis-in-details/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E99BBE-0DD0-011A-D948-0D606893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4" y="2571750"/>
            <a:ext cx="5355451" cy="21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8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Google Shape;2180;p5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181" name="Google Shape;2181;p5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50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Part 4:</a:t>
            </a:r>
            <a:r>
              <a:rPr lang="en" dirty="0"/>
              <a:t> </a:t>
            </a:r>
            <a:br>
              <a:rPr lang="en" dirty="0"/>
            </a:br>
            <a:r>
              <a:rPr lang="en" sz="4000" dirty="0"/>
              <a:t>Applying ML to     real-world data</a:t>
            </a:r>
            <a:endParaRPr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Predicting Wine Quality based on Chemical Data</a:t>
            </a:r>
            <a:endParaRPr lang="en-JP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are going to use the skills we have learnt during this tutorial to a real world scenario: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Background: A wine company has hired you to understand what qualities of red and white wines are important to creating high quality wine.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Aim: Use machine learning to predict the quality of red and white wines.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Dataset: You have been given two CSV files that contain various chemical and other data about the red and white wines sampled, as well as the quality of the wines.</a:t>
            </a:r>
          </a:p>
          <a:p>
            <a:r>
              <a:rPr lang="en-US" dirty="0"/>
              <a:t>This data includes the acidity of the wine, critic acid, sugars, alcohol levels, and more about the wine. These are your </a:t>
            </a:r>
            <a:r>
              <a:rPr lang="en-US" b="1" u="sng" dirty="0"/>
              <a:t>feature vectors</a:t>
            </a:r>
            <a:r>
              <a:rPr lang="en-US" dirty="0"/>
              <a:t>. </a:t>
            </a:r>
          </a:p>
          <a:p>
            <a:r>
              <a:rPr lang="en-US" dirty="0"/>
              <a:t>The quality of the wine can be considered as the </a:t>
            </a:r>
            <a:r>
              <a:rPr lang="en-US" b="1" u="sng" dirty="0"/>
              <a:t>labels or targets </a:t>
            </a:r>
            <a:r>
              <a:rPr lang="en-US" dirty="0"/>
              <a:t>of your dataset. 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99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Dog Laying On The Floor">
            <a:extLst>
              <a:ext uri="{FF2B5EF4-FFF2-40B4-BE49-F238E27FC236}">
                <a16:creationId xmlns:a16="http://schemas.microsoft.com/office/drawing/2014/main" id="{8E18F883-59C2-12E4-E24A-A81C15090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8" name="Google Shape;1261;p32">
            <a:extLst>
              <a:ext uri="{FF2B5EF4-FFF2-40B4-BE49-F238E27FC236}">
                <a16:creationId xmlns:a16="http://schemas.microsoft.com/office/drawing/2014/main" id="{30DA03A7-F46B-260C-29CD-9E23EADDDA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  <p:extLst>
      <p:ext uri="{BB962C8B-B14F-4D97-AF65-F5344CB8AC3E}">
        <p14:creationId xmlns:p14="http://schemas.microsoft.com/office/powerpoint/2010/main" val="7711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56DF-BEC3-39B5-CF05-FE9D3AD4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Several Goals of this Part of the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1F3E-9C54-0EEE-6101-76A4515AB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There are several things to think about as you use your machine learning skills to predict the quality of wines: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Descriptors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Reuse your code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do I do if I can't do something? Google it!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Read the Documentation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Play!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0"/>
            <a:ext cx="7002900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339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</a:t>
            </a:r>
            <a:r>
              <a:rPr lang="en-US" dirty="0" err="1"/>
              <a:t>Learining</a:t>
            </a:r>
            <a:r>
              <a:rPr lang="en-US" dirty="0"/>
              <a:t> is a tool to 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58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267;p33">
            <a:extLst>
              <a:ext uri="{FF2B5EF4-FFF2-40B4-BE49-F238E27FC236}">
                <a16:creationId xmlns:a16="http://schemas.microsoft.com/office/drawing/2014/main" id="{93838FAA-8FC8-A55B-D5D2-3040D9FB7B51}"/>
              </a:ext>
            </a:extLst>
          </p:cNvPr>
          <p:cNvSpPr txBox="1">
            <a:spLocks/>
          </p:cNvSpPr>
          <p:nvPr/>
        </p:nvSpPr>
        <p:spPr>
          <a:xfrm>
            <a:off x="375248" y="540000"/>
            <a:ext cx="8397815" cy="56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16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endParaRPr lang="en-GB" sz="2800" dirty="0"/>
          </a:p>
        </p:txBody>
      </p:sp>
      <p:grpSp>
        <p:nvGrpSpPr>
          <p:cNvPr id="1273" name="Google Shape;1273;p34"/>
          <p:cNvGrpSpPr/>
          <p:nvPr/>
        </p:nvGrpSpPr>
        <p:grpSpPr>
          <a:xfrm>
            <a:off x="3403800" y="2167179"/>
            <a:ext cx="2336400" cy="1392300"/>
            <a:chOff x="3403800" y="2937200"/>
            <a:chExt cx="2336400" cy="1392300"/>
          </a:xfrm>
        </p:grpSpPr>
        <p:sp>
          <p:nvSpPr>
            <p:cNvPr id="1274" name="Google Shape;1274;p34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4"/>
          <p:cNvGrpSpPr/>
          <p:nvPr/>
        </p:nvGrpSpPr>
        <p:grpSpPr>
          <a:xfrm>
            <a:off x="6087600" y="2167179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167179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23850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ML</a:t>
            </a:r>
            <a:endParaRPr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2912779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Learn some fundamental concepts about Machine Learning</a:t>
            </a:r>
            <a:endParaRPr sz="12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 idx="15"/>
          </p:nvPr>
        </p:nvSpPr>
        <p:spPr>
          <a:xfrm>
            <a:off x="3403800" y="23850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Scikit-Learn</a:t>
            </a:r>
            <a:endParaRPr dirty="0"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17"/>
          </p:nvPr>
        </p:nvSpPr>
        <p:spPr>
          <a:xfrm>
            <a:off x="3403800" y="2912779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Get some hands on experience with Machine Learning using Scikit-Learn</a:t>
            </a:r>
            <a:endParaRPr sz="1200"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23850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2912779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Apply our new skills to a        real-world application</a:t>
            </a:r>
            <a:endParaRPr sz="1200" dirty="0"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167179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16"/>
          </p:nvPr>
        </p:nvSpPr>
        <p:spPr>
          <a:xfrm>
            <a:off x="4464900" y="2167179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167179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0" name="Google Shape;1267;p33">
            <a:extLst>
              <a:ext uri="{FF2B5EF4-FFF2-40B4-BE49-F238E27FC236}">
                <a16:creationId xmlns:a16="http://schemas.microsoft.com/office/drawing/2014/main" id="{99474EF6-96B0-5C51-266A-07BA10404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</a:rPr>
              <a:t>Goals of Today’s Workshop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Outline of this Workshop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720000" y="1161667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 dirty="0"/>
              <a:t>12:00pm – 1:30pm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Part 1: General Introduction to Machine Learning</a:t>
            </a:r>
          </a:p>
          <a:p>
            <a:pPr marL="0" indent="0">
              <a:buNone/>
            </a:pPr>
            <a:r>
              <a:rPr lang="en-US" sz="1400" dirty="0"/>
              <a:t>	Part 2: Supervised Learning</a:t>
            </a:r>
          </a:p>
          <a:p>
            <a:pPr marL="0" indent="0">
              <a:buNone/>
            </a:pPr>
            <a:r>
              <a:rPr lang="en-US" sz="1400" dirty="0"/>
              <a:t>	Part 3: Unsupervised Learning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1:30pm – 2:00 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Break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2:00pm – 3:30pm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Part 3: Unsupervised Learning (Continued)</a:t>
            </a:r>
          </a:p>
          <a:p>
            <a:pPr marL="0" indent="0">
              <a:buNone/>
            </a:pPr>
            <a:r>
              <a:rPr lang="en-US" sz="1400" dirty="0"/>
              <a:t>	Part 4: </a:t>
            </a:r>
            <a:r>
              <a:rPr lang="en" sz="1400" dirty="0"/>
              <a:t>Applying ML to real-world data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1506071"/>
            <a:ext cx="7002900" cy="1379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INTRODUCTION</a:t>
            </a:r>
            <a:endParaRPr dirty="0"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What is Machine Learning?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400" y="1264791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It’s a lot of things:</a:t>
            </a:r>
          </a:p>
          <a:p>
            <a:pPr marL="171450" indent="-171450"/>
            <a:r>
              <a:rPr lang="en-US" dirty="0"/>
              <a:t>Fundamentally statistics, with a bit extra:</a:t>
            </a:r>
          </a:p>
          <a:p>
            <a:pPr marL="171450" indent="-171450"/>
            <a:r>
              <a:rPr lang="en-US" sz="1050" dirty="0"/>
              <a:t>Machine learning is about finding generalizable predictive patterns</a:t>
            </a:r>
            <a:r>
              <a:rPr lang="en-US" dirty="0"/>
              <a:t> in systems using past data about the system.</a:t>
            </a:r>
          </a:p>
          <a:p>
            <a:pPr marL="171450" indent="-171450"/>
            <a:r>
              <a:rPr lang="en-US" dirty="0"/>
              <a:t>Based on statistics, mathematics, information theory, natural science, and so much more! </a:t>
            </a:r>
          </a:p>
          <a:p>
            <a:pPr marL="0" indent="0">
              <a:buFont typeface="Anaheim"/>
              <a:buNone/>
            </a:pPr>
            <a:endParaRPr lang="en-US" dirty="0"/>
          </a:p>
          <a:p>
            <a:pPr marL="0" indent="0">
              <a:buFont typeface="Anaheim"/>
              <a:buNone/>
            </a:pPr>
            <a:r>
              <a:rPr lang="en-US" dirty="0"/>
              <a:t>Example of machine learning you have all done, plotting data!</a:t>
            </a:r>
          </a:p>
          <a:p>
            <a:pPr marL="171450" indent="-171450"/>
            <a:r>
              <a:rPr lang="en-US" dirty="0"/>
              <a:t>In machine learning, this is called regression.</a:t>
            </a:r>
          </a:p>
          <a:p>
            <a:pPr marL="171450" indent="-171450"/>
            <a:r>
              <a:rPr lang="en-US" dirty="0"/>
              <a:t>In linear regression, we plot a linear line of best fit to                                                                                            understand data and predict the dependent variable (y)                                                                                                  based on a given independent variable (x). 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The new machine learning algorithms we will learn today deal                                                                                                   with data that contain trends that can not be easily predicted                                                                                                             using regression methods. </a:t>
            </a:r>
          </a:p>
        </p:txBody>
      </p:sp>
      <p:sp>
        <p:nvSpPr>
          <p:cNvPr id="3" name="Google Shape;1292;p34">
            <a:extLst>
              <a:ext uri="{FF2B5EF4-FFF2-40B4-BE49-F238E27FC236}">
                <a16:creationId xmlns:a16="http://schemas.microsoft.com/office/drawing/2014/main" id="{9700CD9B-981C-651A-F8BD-0B119720EEA3}"/>
              </a:ext>
            </a:extLst>
          </p:cNvPr>
          <p:cNvSpPr/>
          <p:nvPr/>
        </p:nvSpPr>
        <p:spPr>
          <a:xfrm>
            <a:off x="5392394" y="2243724"/>
            <a:ext cx="3184003" cy="1312321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E0AFBE69-9D79-B285-FAD1-DD355621198C}"/>
              </a:ext>
            </a:extLst>
          </p:cNvPr>
          <p:cNvSpPr/>
          <p:nvPr/>
        </p:nvSpPr>
        <p:spPr>
          <a:xfrm>
            <a:off x="5392395" y="2243413"/>
            <a:ext cx="3184004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FC6A9E77-5AFF-9D40-3952-03259457B60A}"/>
              </a:ext>
            </a:extLst>
          </p:cNvPr>
          <p:cNvSpPr/>
          <p:nvPr/>
        </p:nvSpPr>
        <p:spPr>
          <a:xfrm>
            <a:off x="55068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DB869766-DD92-1F01-E2BB-492E9DA7073D}"/>
              </a:ext>
            </a:extLst>
          </p:cNvPr>
          <p:cNvSpPr/>
          <p:nvPr/>
        </p:nvSpPr>
        <p:spPr>
          <a:xfrm>
            <a:off x="569027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8D1797B6-5F67-C452-33C3-1DB19538FEA1}"/>
              </a:ext>
            </a:extLst>
          </p:cNvPr>
          <p:cNvSpPr/>
          <p:nvPr/>
        </p:nvSpPr>
        <p:spPr>
          <a:xfrm>
            <a:off x="58737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1E92498B-EBC6-0FA2-7615-420B0CA8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96" y="2468190"/>
            <a:ext cx="3184004" cy="220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775402D2-53B8-E1F0-E929-33C13209891F}"/>
              </a:ext>
            </a:extLst>
          </p:cNvPr>
          <p:cNvSpPr txBox="1">
            <a:spLocks noChangeAspect="1"/>
          </p:cNvSpPr>
          <p:nvPr/>
        </p:nvSpPr>
        <p:spPr>
          <a:xfrm>
            <a:off x="5392395" y="2243414"/>
            <a:ext cx="3184004" cy="24295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8;p33">
            <a:extLst>
              <a:ext uri="{FF2B5EF4-FFF2-40B4-BE49-F238E27FC236}">
                <a16:creationId xmlns:a16="http://schemas.microsoft.com/office/drawing/2014/main" id="{608335DC-AB03-13F5-46BD-76C93B28440F}"/>
              </a:ext>
            </a:extLst>
          </p:cNvPr>
          <p:cNvSpPr txBox="1">
            <a:spLocks/>
          </p:cNvSpPr>
          <p:nvPr/>
        </p:nvSpPr>
        <p:spPr>
          <a:xfrm>
            <a:off x="5392394" y="2158958"/>
            <a:ext cx="318400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93;p34">
            <a:extLst>
              <a:ext uri="{FF2B5EF4-FFF2-40B4-BE49-F238E27FC236}">
                <a16:creationId xmlns:a16="http://schemas.microsoft.com/office/drawing/2014/main" id="{7E426A85-E9C0-5120-A6EB-B2F90FC5DB7B}"/>
              </a:ext>
            </a:extLst>
          </p:cNvPr>
          <p:cNvSpPr/>
          <p:nvPr/>
        </p:nvSpPr>
        <p:spPr>
          <a:xfrm>
            <a:off x="1394664" y="3082255"/>
            <a:ext cx="2702208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7CC294DC-64EE-1D92-D460-E8E3F086E152}"/>
              </a:ext>
            </a:extLst>
          </p:cNvPr>
          <p:cNvSpPr/>
          <p:nvPr/>
        </p:nvSpPr>
        <p:spPr>
          <a:xfrm>
            <a:off x="5597231" y="2573750"/>
            <a:ext cx="30334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50042C6A-DC92-B692-B551-40653162164A}"/>
              </a:ext>
            </a:extLst>
          </p:cNvPr>
          <p:cNvSpPr/>
          <p:nvPr/>
        </p:nvSpPr>
        <p:spPr>
          <a:xfrm>
            <a:off x="5060530" y="1160882"/>
            <a:ext cx="357584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B6CCFCAC-BE25-1C8B-AF07-C8476BB4C327}"/>
              </a:ext>
            </a:extLst>
          </p:cNvPr>
          <p:cNvSpPr/>
          <p:nvPr/>
        </p:nvSpPr>
        <p:spPr>
          <a:xfrm>
            <a:off x="51749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52876A87-8A4E-5F68-DAFB-B95EA4F2639D}"/>
              </a:ext>
            </a:extLst>
          </p:cNvPr>
          <p:cNvSpPr/>
          <p:nvPr/>
        </p:nvSpPr>
        <p:spPr>
          <a:xfrm>
            <a:off x="535840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26A33A67-5F74-BA8F-D682-0188D2F96325}"/>
              </a:ext>
            </a:extLst>
          </p:cNvPr>
          <p:cNvSpPr/>
          <p:nvPr/>
        </p:nvSpPr>
        <p:spPr>
          <a:xfrm>
            <a:off x="55418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ML has been around for a while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112440"/>
            <a:ext cx="4775365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Three Renaissances of Artificial Intelligence:</a:t>
            </a:r>
          </a:p>
          <a:p>
            <a:pPr marL="171450" indent="-171450"/>
            <a:r>
              <a:rPr lang="en-US" dirty="0"/>
              <a:t>1940’s – 1960’s: Beginning to formulate ideas</a:t>
            </a:r>
          </a:p>
          <a:p>
            <a:pPr marL="628650" lvl="1" indent="-171450"/>
            <a:r>
              <a:rPr lang="en-US" sz="1050" dirty="0"/>
              <a:t>Neural networks had been devised in this time</a:t>
            </a:r>
          </a:p>
          <a:p>
            <a:pPr marL="171450" indent="-171450"/>
            <a:r>
              <a:rPr lang="en-US" dirty="0"/>
              <a:t>1980’s: Computer technology improved </a:t>
            </a:r>
            <a:r>
              <a:rPr lang="en-US" dirty="0">
                <a:sym typeface="Wingdings" pitchFamily="2" charset="2"/>
              </a:rPr>
              <a:t> Microcomputers</a:t>
            </a:r>
            <a:endParaRPr lang="en-US" dirty="0"/>
          </a:p>
          <a:p>
            <a:pPr marL="628650" lvl="1" indent="-171450"/>
            <a:r>
              <a:rPr lang="en-US" sz="1050" dirty="0"/>
              <a:t>Development in ML algorithms</a:t>
            </a:r>
          </a:p>
          <a:p>
            <a:pPr marL="628650" lvl="1" indent="-171450"/>
            <a:r>
              <a:rPr lang="en-US" sz="1050" dirty="0"/>
              <a:t>ML Companies began to form; however, these companies                   could not deliver on their promises.</a:t>
            </a:r>
          </a:p>
          <a:p>
            <a:pPr marL="171450" indent="-171450"/>
            <a:r>
              <a:rPr lang="en-US" dirty="0"/>
              <a:t>2000’s to Today: Scientific method and Statistics implemented</a:t>
            </a:r>
          </a:p>
          <a:p>
            <a:pPr marL="628650" lvl="1" indent="-171450"/>
            <a:r>
              <a:rPr lang="en-US" sz="1050" dirty="0"/>
              <a:t>Allowed ML systems to be rigorously tested and algorithms began to self-correct themselves when things went wrong. 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00DDBA1-70A5-20D1-D268-FF6EDC55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30" y="1366246"/>
            <a:ext cx="3575842" cy="989218"/>
          </a:xfrm>
          <a:prstGeom prst="rect">
            <a:avLst/>
          </a:prstGeom>
        </p:spPr>
      </p:pic>
      <p:pic>
        <p:nvPicPr>
          <p:cNvPr id="12" name="Online Media 11" descr="History Channel 1998 : Driverless Car Technology Overview at Carnegie Mellon University">
            <a:hlinkClick r:id="" action="ppaction://media"/>
            <a:extLst>
              <a:ext uri="{FF2B5EF4-FFF2-40B4-BE49-F238E27FC236}">
                <a16:creationId xmlns:a16="http://schemas.microsoft.com/office/drawing/2014/main" id="{3A8BB3A6-1252-C05D-215A-EE1D65218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602940" y="2771148"/>
            <a:ext cx="3033432" cy="2275074"/>
          </a:xfrm>
          <a:prstGeom prst="rect">
            <a:avLst/>
          </a:prstGeom>
        </p:spPr>
      </p:pic>
      <p:pic>
        <p:nvPicPr>
          <p:cNvPr id="14" name="Picture 1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434130A-81E2-47F6-DCE0-556CF3044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64" y="3292049"/>
            <a:ext cx="2702208" cy="1516699"/>
          </a:xfrm>
          <a:prstGeom prst="rect">
            <a:avLst/>
          </a:prstGeom>
        </p:spPr>
      </p:pic>
      <p:sp>
        <p:nvSpPr>
          <p:cNvPr id="10" name="Google Shape;1267;p33">
            <a:extLst>
              <a:ext uri="{FF2B5EF4-FFF2-40B4-BE49-F238E27FC236}">
                <a16:creationId xmlns:a16="http://schemas.microsoft.com/office/drawing/2014/main" id="{06783F3C-BB5C-E8D5-C4F9-57F0AE45A62C}"/>
              </a:ext>
            </a:extLst>
          </p:cNvPr>
          <p:cNvSpPr txBox="1">
            <a:spLocks noChangeAspect="1"/>
          </p:cNvSpPr>
          <p:nvPr/>
        </p:nvSpPr>
        <p:spPr>
          <a:xfrm>
            <a:off x="5060530" y="1357282"/>
            <a:ext cx="3575842" cy="9973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7;p33">
            <a:extLst>
              <a:ext uri="{FF2B5EF4-FFF2-40B4-BE49-F238E27FC236}">
                <a16:creationId xmlns:a16="http://schemas.microsoft.com/office/drawing/2014/main" id="{F1C8C187-EA1C-2B25-D97A-306DBED56313}"/>
              </a:ext>
            </a:extLst>
          </p:cNvPr>
          <p:cNvSpPr txBox="1">
            <a:spLocks/>
          </p:cNvSpPr>
          <p:nvPr/>
        </p:nvSpPr>
        <p:spPr>
          <a:xfrm>
            <a:off x="1394664" y="3292049"/>
            <a:ext cx="2702208" cy="15166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875B16F4-3F91-66E8-1C62-4BD22B38DA01}"/>
              </a:ext>
            </a:extLst>
          </p:cNvPr>
          <p:cNvSpPr/>
          <p:nvPr/>
        </p:nvSpPr>
        <p:spPr>
          <a:xfrm>
            <a:off x="57116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5;p34">
            <a:extLst>
              <a:ext uri="{FF2B5EF4-FFF2-40B4-BE49-F238E27FC236}">
                <a16:creationId xmlns:a16="http://schemas.microsoft.com/office/drawing/2014/main" id="{B59F465E-5BF3-21CA-40FC-2E3A3F6BB48D}"/>
              </a:ext>
            </a:extLst>
          </p:cNvPr>
          <p:cNvSpPr/>
          <p:nvPr/>
        </p:nvSpPr>
        <p:spPr>
          <a:xfrm>
            <a:off x="589510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96;p34">
            <a:extLst>
              <a:ext uri="{FF2B5EF4-FFF2-40B4-BE49-F238E27FC236}">
                <a16:creationId xmlns:a16="http://schemas.microsoft.com/office/drawing/2014/main" id="{C57E4347-21F9-0335-D0F3-3257C990A073}"/>
              </a:ext>
            </a:extLst>
          </p:cNvPr>
          <p:cNvSpPr/>
          <p:nvPr/>
        </p:nvSpPr>
        <p:spPr>
          <a:xfrm>
            <a:off x="60785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94;p34">
            <a:extLst>
              <a:ext uri="{FF2B5EF4-FFF2-40B4-BE49-F238E27FC236}">
                <a16:creationId xmlns:a16="http://schemas.microsoft.com/office/drawing/2014/main" id="{84B5E62D-2DDB-3D90-E6F3-ED159507EA4B}"/>
              </a:ext>
            </a:extLst>
          </p:cNvPr>
          <p:cNvSpPr/>
          <p:nvPr/>
        </p:nvSpPr>
        <p:spPr>
          <a:xfrm>
            <a:off x="15090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95;p34">
            <a:extLst>
              <a:ext uri="{FF2B5EF4-FFF2-40B4-BE49-F238E27FC236}">
                <a16:creationId xmlns:a16="http://schemas.microsoft.com/office/drawing/2014/main" id="{FA4034ED-961A-C141-3CAD-8E75AFECE5C1}"/>
              </a:ext>
            </a:extLst>
          </p:cNvPr>
          <p:cNvSpPr/>
          <p:nvPr/>
        </p:nvSpPr>
        <p:spPr>
          <a:xfrm>
            <a:off x="169253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96;p34">
            <a:extLst>
              <a:ext uri="{FF2B5EF4-FFF2-40B4-BE49-F238E27FC236}">
                <a16:creationId xmlns:a16="http://schemas.microsoft.com/office/drawing/2014/main" id="{4C227F0F-48A3-5C89-F37E-734526E24F3C}"/>
              </a:ext>
            </a:extLst>
          </p:cNvPr>
          <p:cNvSpPr/>
          <p:nvPr/>
        </p:nvSpPr>
        <p:spPr>
          <a:xfrm>
            <a:off x="18759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66BD068F-1615-3256-2AAA-55A8E1A8F79A}"/>
              </a:ext>
            </a:extLst>
          </p:cNvPr>
          <p:cNvSpPr txBox="1">
            <a:spLocks/>
          </p:cNvSpPr>
          <p:nvPr/>
        </p:nvSpPr>
        <p:spPr>
          <a:xfrm>
            <a:off x="5597231" y="2770324"/>
            <a:ext cx="3033432" cy="227589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33" name="Google Shape;1268;p33">
            <a:extLst>
              <a:ext uri="{FF2B5EF4-FFF2-40B4-BE49-F238E27FC236}">
                <a16:creationId xmlns:a16="http://schemas.microsoft.com/office/drawing/2014/main" id="{903BB34E-85AB-A030-443D-4E7F602AACF3}"/>
              </a:ext>
            </a:extLst>
          </p:cNvPr>
          <p:cNvSpPr txBox="1">
            <a:spLocks/>
          </p:cNvSpPr>
          <p:nvPr/>
        </p:nvSpPr>
        <p:spPr>
          <a:xfrm>
            <a:off x="5060530" y="1085174"/>
            <a:ext cx="357013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AI </a:t>
            </a:r>
            <a:r>
              <a:rPr lang="en-US" sz="1050" dirty="0" err="1">
                <a:solidFill>
                  <a:schemeClr val="tx1"/>
                </a:solidFill>
              </a:rPr>
              <a:t>History.png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Google Shape;1268;p33">
            <a:extLst>
              <a:ext uri="{FF2B5EF4-FFF2-40B4-BE49-F238E27FC236}">
                <a16:creationId xmlns:a16="http://schemas.microsoft.com/office/drawing/2014/main" id="{AFEA0BC8-8F14-B5F6-DFCD-FF06CA7EBB08}"/>
              </a:ext>
            </a:extLst>
          </p:cNvPr>
          <p:cNvSpPr txBox="1">
            <a:spLocks/>
          </p:cNvSpPr>
          <p:nvPr/>
        </p:nvSpPr>
        <p:spPr>
          <a:xfrm>
            <a:off x="5597231" y="2492109"/>
            <a:ext cx="3044850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1980’s.mp4</a:t>
            </a:r>
          </a:p>
        </p:txBody>
      </p:sp>
      <p:sp>
        <p:nvSpPr>
          <p:cNvPr id="35" name="Google Shape;1268;p33">
            <a:extLst>
              <a:ext uri="{FF2B5EF4-FFF2-40B4-BE49-F238E27FC236}">
                <a16:creationId xmlns:a16="http://schemas.microsoft.com/office/drawing/2014/main" id="{F075EACB-F17A-4795-88BC-760F9E765881}"/>
              </a:ext>
            </a:extLst>
          </p:cNvPr>
          <p:cNvSpPr txBox="1">
            <a:spLocks/>
          </p:cNvSpPr>
          <p:nvPr/>
        </p:nvSpPr>
        <p:spPr>
          <a:xfrm>
            <a:off x="1911849" y="3011360"/>
            <a:ext cx="2220883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Neural </a:t>
            </a:r>
            <a:r>
              <a:rPr lang="en-US" sz="1050" dirty="0" err="1">
                <a:solidFill>
                  <a:schemeClr val="tx1"/>
                </a:solidFill>
              </a:rPr>
              <a:t>Network.exe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93;p34">
            <a:extLst>
              <a:ext uri="{FF2B5EF4-FFF2-40B4-BE49-F238E27FC236}">
                <a16:creationId xmlns:a16="http://schemas.microsoft.com/office/drawing/2014/main" id="{5161F394-974D-2403-2E4B-94D57858EB5F}"/>
              </a:ext>
            </a:extLst>
          </p:cNvPr>
          <p:cNvSpPr/>
          <p:nvPr/>
        </p:nvSpPr>
        <p:spPr>
          <a:xfrm>
            <a:off x="911117" y="3218771"/>
            <a:ext cx="3276027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3;p34">
            <a:extLst>
              <a:ext uri="{FF2B5EF4-FFF2-40B4-BE49-F238E27FC236}">
                <a16:creationId xmlns:a16="http://schemas.microsoft.com/office/drawing/2014/main" id="{87DF5C35-B796-8628-9810-2A8B0332928D}"/>
              </a:ext>
            </a:extLst>
          </p:cNvPr>
          <p:cNvSpPr/>
          <p:nvPr/>
        </p:nvSpPr>
        <p:spPr>
          <a:xfrm>
            <a:off x="6736974" y="3323913"/>
            <a:ext cx="1892299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3;p34">
            <a:extLst>
              <a:ext uri="{FF2B5EF4-FFF2-40B4-BE49-F238E27FC236}">
                <a16:creationId xmlns:a16="http://schemas.microsoft.com/office/drawing/2014/main" id="{C7F2A5AC-29FE-9678-DDA6-E3ACF7AE6B3C}"/>
              </a:ext>
            </a:extLst>
          </p:cNvPr>
          <p:cNvSpPr/>
          <p:nvPr/>
        </p:nvSpPr>
        <p:spPr>
          <a:xfrm>
            <a:off x="5053330" y="3136946"/>
            <a:ext cx="134736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So why didn’t we have self driving cars earlier?</a:t>
            </a:r>
            <a:endParaRPr sz="2000"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757765"/>
            <a:ext cx="9144000" cy="47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Reference: </a:t>
            </a:r>
            <a:r>
              <a:rPr lang="en-US" sz="800" dirty="0">
                <a:hlinkClick r:id="rId3"/>
              </a:rPr>
              <a:t>https://towardsdatascience.com/linear-regression-explained-1b36f97b7572</a:t>
            </a:r>
            <a:r>
              <a:rPr lang="en-US" sz="800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              </a:t>
            </a:r>
            <a:r>
              <a:rPr lang="en-US" sz="800" dirty="0">
                <a:hlinkClick r:id="rId4"/>
              </a:rPr>
              <a:t>https://inaccel.com/cpu-gpu-fpga-or-tpu-which-one-to-choose-for-my-machine-learning-training/</a:t>
            </a:r>
            <a:r>
              <a:rPr lang="en-US" sz="800" dirty="0"/>
              <a:t> 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040723"/>
            <a:ext cx="4877952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Biggest problem: The hardware was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 advanced enough and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some cases the hardware was not designed specific enough for machine learning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Machine Learning and Artificial Intelligence requires:</a:t>
            </a:r>
          </a:p>
          <a:p>
            <a:pPr marL="171450" indent="-171450"/>
            <a:r>
              <a:rPr lang="en-US" dirty="0"/>
              <a:t>Technologies that are fast.</a:t>
            </a:r>
          </a:p>
          <a:p>
            <a:pPr marL="171450" indent="-171450"/>
            <a:r>
              <a:rPr lang="en-US" dirty="0"/>
              <a:t>Technologies that can hold GBs and TBs of data.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Today there is even more computing power in your phone that in your computer 20 or even 10 years ago.</a:t>
            </a:r>
          </a:p>
        </p:txBody>
      </p:sp>
      <p:pic>
        <p:nvPicPr>
          <p:cNvPr id="1026" name="Picture 2" descr="CPU, GPU, FPGA or TPU: Which one to choose for my Machine Learning  training? – InAccel">
            <a:extLst>
              <a:ext uri="{FF2B5EF4-FFF2-40B4-BE49-F238E27FC236}">
                <a16:creationId xmlns:a16="http://schemas.microsoft.com/office/drawing/2014/main" id="{6C5F7CD6-A9BE-963E-8854-8056053DE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6"/>
          <a:stretch/>
        </p:blipFill>
        <p:spPr bwMode="auto">
          <a:xfrm>
            <a:off x="5901180" y="1186961"/>
            <a:ext cx="2729307" cy="18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Tesla A100 Ampere 40 GB Graphics Card - PCIe 4.0 - Dual Slot">
            <a:extLst>
              <a:ext uri="{FF2B5EF4-FFF2-40B4-BE49-F238E27FC236}">
                <a16:creationId xmlns:a16="http://schemas.microsoft.com/office/drawing/2014/main" id="{8CAEF389-D488-C1FB-3437-C4681FEA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42" y="3323914"/>
            <a:ext cx="1347362" cy="13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 Processing Unit (TPU) | Innovation Essence">
            <a:extLst>
              <a:ext uri="{FF2B5EF4-FFF2-40B4-BE49-F238E27FC236}">
                <a16:creationId xmlns:a16="http://schemas.microsoft.com/office/drawing/2014/main" id="{05C6E780-F250-1B6D-8019-1BBC28D9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87" y="3530350"/>
            <a:ext cx="18923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94;p34">
            <a:extLst>
              <a:ext uri="{FF2B5EF4-FFF2-40B4-BE49-F238E27FC236}">
                <a16:creationId xmlns:a16="http://schemas.microsoft.com/office/drawing/2014/main" id="{39CE8C8B-4547-87A3-9F53-91B7BD48A407}"/>
              </a:ext>
            </a:extLst>
          </p:cNvPr>
          <p:cNvSpPr/>
          <p:nvPr/>
        </p:nvSpPr>
        <p:spPr>
          <a:xfrm>
            <a:off x="51677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5;p34">
            <a:extLst>
              <a:ext uri="{FF2B5EF4-FFF2-40B4-BE49-F238E27FC236}">
                <a16:creationId xmlns:a16="http://schemas.microsoft.com/office/drawing/2014/main" id="{554C2A08-9B11-B1DE-855A-703C84E5719D}"/>
              </a:ext>
            </a:extLst>
          </p:cNvPr>
          <p:cNvSpPr/>
          <p:nvPr/>
        </p:nvSpPr>
        <p:spPr>
          <a:xfrm>
            <a:off x="535120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6;p34">
            <a:extLst>
              <a:ext uri="{FF2B5EF4-FFF2-40B4-BE49-F238E27FC236}">
                <a16:creationId xmlns:a16="http://schemas.microsoft.com/office/drawing/2014/main" id="{511E357B-2F37-C268-5E3B-7346BBBC8D0D}"/>
              </a:ext>
            </a:extLst>
          </p:cNvPr>
          <p:cNvSpPr/>
          <p:nvPr/>
        </p:nvSpPr>
        <p:spPr>
          <a:xfrm>
            <a:off x="55346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7;p33">
            <a:extLst>
              <a:ext uri="{FF2B5EF4-FFF2-40B4-BE49-F238E27FC236}">
                <a16:creationId xmlns:a16="http://schemas.microsoft.com/office/drawing/2014/main" id="{B15DBF7D-BF37-5319-7B2C-ABBD1D028901}"/>
              </a:ext>
            </a:extLst>
          </p:cNvPr>
          <p:cNvSpPr txBox="1">
            <a:spLocks/>
          </p:cNvSpPr>
          <p:nvPr/>
        </p:nvSpPr>
        <p:spPr>
          <a:xfrm>
            <a:off x="5054542" y="3323913"/>
            <a:ext cx="1347362" cy="13800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7;p33">
            <a:extLst>
              <a:ext uri="{FF2B5EF4-FFF2-40B4-BE49-F238E27FC236}">
                <a16:creationId xmlns:a16="http://schemas.microsoft.com/office/drawing/2014/main" id="{E075E217-84F5-5D4C-5503-DD6FBBE6DEF9}"/>
              </a:ext>
            </a:extLst>
          </p:cNvPr>
          <p:cNvSpPr txBox="1">
            <a:spLocks/>
          </p:cNvSpPr>
          <p:nvPr/>
        </p:nvSpPr>
        <p:spPr>
          <a:xfrm>
            <a:off x="6738187" y="3529352"/>
            <a:ext cx="1892300" cy="10731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0" name="Google Shape;1294;p34">
            <a:extLst>
              <a:ext uri="{FF2B5EF4-FFF2-40B4-BE49-F238E27FC236}">
                <a16:creationId xmlns:a16="http://schemas.microsoft.com/office/drawing/2014/main" id="{4545D1F6-61CC-01C6-75BD-4891BB340298}"/>
              </a:ext>
            </a:extLst>
          </p:cNvPr>
          <p:cNvSpPr/>
          <p:nvPr/>
        </p:nvSpPr>
        <p:spPr>
          <a:xfrm>
            <a:off x="68514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95;p34">
            <a:extLst>
              <a:ext uri="{FF2B5EF4-FFF2-40B4-BE49-F238E27FC236}">
                <a16:creationId xmlns:a16="http://schemas.microsoft.com/office/drawing/2014/main" id="{CF3ECA52-7384-DCEB-81AE-C31B3DE32020}"/>
              </a:ext>
            </a:extLst>
          </p:cNvPr>
          <p:cNvSpPr/>
          <p:nvPr/>
        </p:nvSpPr>
        <p:spPr>
          <a:xfrm>
            <a:off x="703485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6;p34">
            <a:extLst>
              <a:ext uri="{FF2B5EF4-FFF2-40B4-BE49-F238E27FC236}">
                <a16:creationId xmlns:a16="http://schemas.microsoft.com/office/drawing/2014/main" id="{81C3A027-7BCF-2BF4-BF17-3E202359DA2C}"/>
              </a:ext>
            </a:extLst>
          </p:cNvPr>
          <p:cNvSpPr/>
          <p:nvPr/>
        </p:nvSpPr>
        <p:spPr>
          <a:xfrm>
            <a:off x="72183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13A10F7-D745-5A39-8242-50272D94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46" y="3424110"/>
            <a:ext cx="3274813" cy="13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67;p33">
            <a:extLst>
              <a:ext uri="{FF2B5EF4-FFF2-40B4-BE49-F238E27FC236}">
                <a16:creationId xmlns:a16="http://schemas.microsoft.com/office/drawing/2014/main" id="{09596D5C-18D5-B290-402A-6CDF7A0DFC34}"/>
              </a:ext>
            </a:extLst>
          </p:cNvPr>
          <p:cNvSpPr txBox="1">
            <a:spLocks/>
          </p:cNvSpPr>
          <p:nvPr/>
        </p:nvSpPr>
        <p:spPr>
          <a:xfrm>
            <a:off x="912331" y="3410481"/>
            <a:ext cx="3276027" cy="14003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9" name="Google Shape;1294;p34">
            <a:extLst>
              <a:ext uri="{FF2B5EF4-FFF2-40B4-BE49-F238E27FC236}">
                <a16:creationId xmlns:a16="http://schemas.microsoft.com/office/drawing/2014/main" id="{084E30CF-37CC-E988-E11F-B84FB5BC5663}"/>
              </a:ext>
            </a:extLst>
          </p:cNvPr>
          <p:cNvSpPr/>
          <p:nvPr/>
        </p:nvSpPr>
        <p:spPr>
          <a:xfrm>
            <a:off x="10255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95;p34">
            <a:extLst>
              <a:ext uri="{FF2B5EF4-FFF2-40B4-BE49-F238E27FC236}">
                <a16:creationId xmlns:a16="http://schemas.microsoft.com/office/drawing/2014/main" id="{051E310B-7B9D-9CE2-3E87-E2F84C7D77A1}"/>
              </a:ext>
            </a:extLst>
          </p:cNvPr>
          <p:cNvSpPr/>
          <p:nvPr/>
        </p:nvSpPr>
        <p:spPr>
          <a:xfrm>
            <a:off x="120899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6;p34">
            <a:extLst>
              <a:ext uri="{FF2B5EF4-FFF2-40B4-BE49-F238E27FC236}">
                <a16:creationId xmlns:a16="http://schemas.microsoft.com/office/drawing/2014/main" id="{1FBC33CE-BC61-465A-54C2-90AF03B02F6B}"/>
              </a:ext>
            </a:extLst>
          </p:cNvPr>
          <p:cNvSpPr/>
          <p:nvPr/>
        </p:nvSpPr>
        <p:spPr>
          <a:xfrm>
            <a:off x="13924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8;p33">
            <a:extLst>
              <a:ext uri="{FF2B5EF4-FFF2-40B4-BE49-F238E27FC236}">
                <a16:creationId xmlns:a16="http://schemas.microsoft.com/office/drawing/2014/main" id="{D889182F-D827-663F-3F03-7949BFC01B4A}"/>
              </a:ext>
            </a:extLst>
          </p:cNvPr>
          <p:cNvSpPr txBox="1">
            <a:spLocks/>
          </p:cNvSpPr>
          <p:nvPr/>
        </p:nvSpPr>
        <p:spPr>
          <a:xfrm>
            <a:off x="909904" y="3129091"/>
            <a:ext cx="327602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NeSI.exe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Google Shape;1268;p33">
            <a:extLst>
              <a:ext uri="{FF2B5EF4-FFF2-40B4-BE49-F238E27FC236}">
                <a16:creationId xmlns:a16="http://schemas.microsoft.com/office/drawing/2014/main" id="{C341BB3A-37E6-2346-3680-08FF25A800EE}"/>
              </a:ext>
            </a:extLst>
          </p:cNvPr>
          <p:cNvSpPr txBox="1">
            <a:spLocks/>
          </p:cNvSpPr>
          <p:nvPr/>
        </p:nvSpPr>
        <p:spPr>
          <a:xfrm>
            <a:off x="5616924" y="3047408"/>
            <a:ext cx="765837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GPU.png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Google Shape;1268;p33">
            <a:extLst>
              <a:ext uri="{FF2B5EF4-FFF2-40B4-BE49-F238E27FC236}">
                <a16:creationId xmlns:a16="http://schemas.microsoft.com/office/drawing/2014/main" id="{36D2D649-3675-F96B-2C3B-DAFF1DFF8240}"/>
              </a:ext>
            </a:extLst>
          </p:cNvPr>
          <p:cNvSpPr txBox="1">
            <a:spLocks/>
          </p:cNvSpPr>
          <p:nvPr/>
        </p:nvSpPr>
        <p:spPr>
          <a:xfrm>
            <a:off x="7265663" y="3246282"/>
            <a:ext cx="136239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sz="1050" dirty="0" err="1">
                <a:solidFill>
                  <a:schemeClr val="tx1"/>
                </a:solidFill>
              </a:rPr>
              <a:t>PU.png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39"/>
          <p:cNvCxnSpPr>
            <a:cxnSpLocks/>
          </p:cNvCxnSpPr>
          <p:nvPr/>
        </p:nvCxnSpPr>
        <p:spPr>
          <a:xfrm>
            <a:off x="2934588" y="2299140"/>
            <a:ext cx="751200" cy="10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9"/>
          <p:cNvCxnSpPr>
            <a:cxnSpLocks/>
            <a:stCxn id="1433" idx="3"/>
          </p:cNvCxnSpPr>
          <p:nvPr/>
        </p:nvCxnSpPr>
        <p:spPr>
          <a:xfrm>
            <a:off x="2934588" y="3394376"/>
            <a:ext cx="1066800" cy="31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9"/>
          <p:cNvCxnSpPr>
            <a:cxnSpLocks/>
            <a:stCxn id="1435" idx="1"/>
          </p:cNvCxnSpPr>
          <p:nvPr/>
        </p:nvCxnSpPr>
        <p:spPr>
          <a:xfrm rot="10800000">
            <a:off x="5253012" y="2773376"/>
            <a:ext cx="956400" cy="621000"/>
          </a:xfrm>
          <a:prstGeom prst="bentConnector3">
            <a:avLst>
              <a:gd name="adj1" fmla="val 2929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Types of Machine Learning</a:t>
            </a:r>
            <a:endParaRPr dirty="0"/>
          </a:p>
        </p:txBody>
      </p:sp>
      <p:sp>
        <p:nvSpPr>
          <p:cNvPr id="1441" name="Google Shape;1441;p39"/>
          <p:cNvSpPr/>
          <p:nvPr/>
        </p:nvSpPr>
        <p:spPr>
          <a:xfrm>
            <a:off x="581688" y="1495975"/>
            <a:ext cx="2352900" cy="116477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39"/>
          <p:cNvSpPr txBox="1"/>
          <p:nvPr/>
        </p:nvSpPr>
        <p:spPr>
          <a:xfrm>
            <a:off x="581688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Supervised         Learning</a:t>
            </a:r>
            <a:endParaRPr sz="12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442" name="Google Shape;1442;p39"/>
          <p:cNvSpPr txBox="1"/>
          <p:nvPr/>
        </p:nvSpPr>
        <p:spPr>
          <a:xfrm>
            <a:off x="581688" y="2177076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 dataset is given that contains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43" name="Google Shape;1443;p39"/>
          <p:cNvGrpSpPr/>
          <p:nvPr/>
        </p:nvGrpSpPr>
        <p:grpSpPr>
          <a:xfrm>
            <a:off x="581688" y="1495976"/>
            <a:ext cx="2352900" cy="218100"/>
            <a:chOff x="1290775" y="1427525"/>
            <a:chExt cx="2352900" cy="218100"/>
          </a:xfrm>
        </p:grpSpPr>
        <p:sp>
          <p:nvSpPr>
            <p:cNvPr id="1444" name="Google Shape;144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9"/>
          <p:cNvSpPr/>
          <p:nvPr/>
        </p:nvSpPr>
        <p:spPr>
          <a:xfrm>
            <a:off x="581688" y="2944676"/>
            <a:ext cx="2352900" cy="153511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9"/>
          <p:cNvSpPr txBox="1"/>
          <p:nvPr/>
        </p:nvSpPr>
        <p:spPr>
          <a:xfrm>
            <a:off x="581688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highlight>
                  <a:schemeClr val="accent2"/>
                </a:highlight>
                <a:latin typeface="Zen Dots"/>
                <a:ea typeface="Zen Dots"/>
                <a:cs typeface="Zen Dots"/>
                <a:sym typeface="Zen Dots"/>
              </a:rPr>
              <a:t>Reinforcement Learning</a:t>
            </a:r>
          </a:p>
        </p:txBody>
      </p:sp>
      <p:sp>
        <p:nvSpPr>
          <p:cNvPr id="1482" name="Google Shape;1482;p39"/>
          <p:cNvSpPr txBox="1"/>
          <p:nvPr/>
        </p:nvSpPr>
        <p:spPr>
          <a:xfrm>
            <a:off x="581688" y="3625776"/>
            <a:ext cx="2352900" cy="854014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algorithm learns from being given answers by a human as data is fed into it.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83" name="Google Shape;1483;p39"/>
          <p:cNvGrpSpPr/>
          <p:nvPr/>
        </p:nvGrpSpPr>
        <p:grpSpPr>
          <a:xfrm>
            <a:off x="581688" y="2944676"/>
            <a:ext cx="2352900" cy="218100"/>
            <a:chOff x="1290775" y="1427525"/>
            <a:chExt cx="2352900" cy="218100"/>
          </a:xfrm>
        </p:grpSpPr>
        <p:sp>
          <p:nvSpPr>
            <p:cNvPr id="1484" name="Google Shape;148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39"/>
          <p:cNvSpPr/>
          <p:nvPr/>
        </p:nvSpPr>
        <p:spPr>
          <a:xfrm>
            <a:off x="6209412" y="1495976"/>
            <a:ext cx="2352900" cy="1164108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9"/>
          <p:cNvSpPr txBox="1"/>
          <p:nvPr/>
        </p:nvSpPr>
        <p:spPr>
          <a:xfrm>
            <a:off x="6209412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Unsupervised Learning</a:t>
            </a:r>
            <a:endParaRPr sz="12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91" name="Google Shape;1491;p39"/>
          <p:cNvGrpSpPr/>
          <p:nvPr/>
        </p:nvGrpSpPr>
        <p:grpSpPr>
          <a:xfrm>
            <a:off x="6209412" y="1495976"/>
            <a:ext cx="2352900" cy="218100"/>
            <a:chOff x="1290775" y="1427525"/>
            <a:chExt cx="2352900" cy="218100"/>
          </a:xfrm>
        </p:grpSpPr>
        <p:sp>
          <p:nvSpPr>
            <p:cNvPr id="1492" name="Google Shape;1492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39"/>
          <p:cNvSpPr/>
          <p:nvPr/>
        </p:nvSpPr>
        <p:spPr>
          <a:xfrm>
            <a:off x="6209412" y="2944675"/>
            <a:ext cx="2352900" cy="153511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/>
          <p:nvPr/>
        </p:nvSpPr>
        <p:spPr>
          <a:xfrm>
            <a:off x="6209412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Semi-Supervised Learning</a:t>
            </a:r>
          </a:p>
        </p:txBody>
      </p:sp>
      <p:grpSp>
        <p:nvGrpSpPr>
          <p:cNvPr id="1498" name="Google Shape;1498;p39"/>
          <p:cNvGrpSpPr/>
          <p:nvPr/>
        </p:nvGrpSpPr>
        <p:grpSpPr>
          <a:xfrm>
            <a:off x="6209412" y="2944676"/>
            <a:ext cx="2352900" cy="218100"/>
            <a:chOff x="1290775" y="1427525"/>
            <a:chExt cx="2352900" cy="218100"/>
          </a:xfrm>
        </p:grpSpPr>
        <p:sp>
          <p:nvSpPr>
            <p:cNvPr id="1499" name="Google Shape;1499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39"/>
          <p:cNvCxnSpPr>
            <a:cxnSpLocks/>
          </p:cNvCxnSpPr>
          <p:nvPr/>
        </p:nvCxnSpPr>
        <p:spPr>
          <a:xfrm rot="10800000">
            <a:off x="5171112" y="2168340"/>
            <a:ext cx="1038300" cy="13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42;p39">
            <a:extLst>
              <a:ext uri="{FF2B5EF4-FFF2-40B4-BE49-F238E27FC236}">
                <a16:creationId xmlns:a16="http://schemas.microsoft.com/office/drawing/2014/main" id="{160B5445-5CE1-D556-3A96-C98AD2EAC45B}"/>
              </a:ext>
            </a:extLst>
          </p:cNvPr>
          <p:cNvSpPr txBox="1"/>
          <p:nvPr/>
        </p:nvSpPr>
        <p:spPr>
          <a:xfrm>
            <a:off x="6209412" y="2176409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dataset does not contain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1482;p39">
            <a:extLst>
              <a:ext uri="{FF2B5EF4-FFF2-40B4-BE49-F238E27FC236}">
                <a16:creationId xmlns:a16="http://schemas.microsoft.com/office/drawing/2014/main" id="{78A22F5C-2398-453E-DFAC-BC964D210679}"/>
              </a:ext>
            </a:extLst>
          </p:cNvPr>
          <p:cNvSpPr txBox="1"/>
          <p:nvPr/>
        </p:nvSpPr>
        <p:spPr>
          <a:xfrm>
            <a:off x="6209412" y="3622030"/>
            <a:ext cx="2352900" cy="85776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Uses labelled data to ground predictions, and unlabelled data to learn the shape of the larger data distribution.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12A54-1EF0-A5E8-EA05-108E3436129C}"/>
              </a:ext>
            </a:extLst>
          </p:cNvPr>
          <p:cNvGrpSpPr/>
          <p:nvPr/>
        </p:nvGrpSpPr>
        <p:grpSpPr>
          <a:xfrm>
            <a:off x="3165299" y="1812093"/>
            <a:ext cx="2813401" cy="2227660"/>
            <a:chOff x="5639399" y="2561900"/>
            <a:chExt cx="2813401" cy="2227660"/>
          </a:xfrm>
        </p:grpSpPr>
        <p:pic>
          <p:nvPicPr>
            <p:cNvPr id="13" name="Google Shape;1928;p45">
              <a:extLst>
                <a:ext uri="{FF2B5EF4-FFF2-40B4-BE49-F238E27FC236}">
                  <a16:creationId xmlns:a16="http://schemas.microsoft.com/office/drawing/2014/main" id="{A5925A77-5F70-7109-CE7C-A13B83CEC8F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9399" y="2779988"/>
              <a:ext cx="2813401" cy="20095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29;p45">
              <a:extLst>
                <a:ext uri="{FF2B5EF4-FFF2-40B4-BE49-F238E27FC236}">
                  <a16:creationId xmlns:a16="http://schemas.microsoft.com/office/drawing/2014/main" id="{387073CB-C978-5872-F1BA-5A9E98BDD184}"/>
                </a:ext>
              </a:extLst>
            </p:cNvPr>
            <p:cNvGrpSpPr/>
            <p:nvPr/>
          </p:nvGrpSpPr>
          <p:grpSpPr>
            <a:xfrm>
              <a:off x="5639399" y="2561900"/>
              <a:ext cx="2813400" cy="218100"/>
              <a:chOff x="1290775" y="1427525"/>
              <a:chExt cx="2813400" cy="218100"/>
            </a:xfrm>
          </p:grpSpPr>
          <p:sp>
            <p:nvSpPr>
              <p:cNvPr id="15" name="Google Shape;1930;p45">
                <a:extLst>
                  <a:ext uri="{FF2B5EF4-FFF2-40B4-BE49-F238E27FC236}">
                    <a16:creationId xmlns:a16="http://schemas.microsoft.com/office/drawing/2014/main" id="{24198111-D6E8-F096-9048-FA18AC7E5E90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813400" cy="218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31;p45">
                <a:extLst>
                  <a:ext uri="{FF2B5EF4-FFF2-40B4-BE49-F238E27FC236}">
                    <a16:creationId xmlns:a16="http://schemas.microsoft.com/office/drawing/2014/main" id="{C7D2F6E6-33C7-95D3-2F75-C530491654FD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32;p45">
                <a:extLst>
                  <a:ext uri="{FF2B5EF4-FFF2-40B4-BE49-F238E27FC236}">
                    <a16:creationId xmlns:a16="http://schemas.microsoft.com/office/drawing/2014/main" id="{E0E154D6-9C3B-0B26-3711-FC64AED5A023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33;p45">
                <a:extLst>
                  <a:ext uri="{FF2B5EF4-FFF2-40B4-BE49-F238E27FC236}">
                    <a16:creationId xmlns:a16="http://schemas.microsoft.com/office/drawing/2014/main" id="{222D9AF2-8928-325E-5A7A-E2641D5E8230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2846637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1514</Words>
  <Application>Microsoft Macintosh PowerPoint</Application>
  <PresentationFormat>On-screen Show (16:9)</PresentationFormat>
  <Paragraphs>246</Paragraphs>
  <Slides>22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Zen Dots</vt:lpstr>
      <vt:lpstr>Anaheim</vt:lpstr>
      <vt:lpstr> Computer Science Degree for College by Slidesgo</vt:lpstr>
      <vt:lpstr> How to Train Your Pet Computer MESA Bootcamp 2023: Raglan</vt:lpstr>
      <vt:lpstr> How to Train Your Pet Computer MESA Bootcamp 2023: Raglan</vt:lpstr>
      <vt:lpstr>Learn ML</vt:lpstr>
      <vt:lpstr>Outline of this Workshop</vt:lpstr>
      <vt:lpstr>Part 1: INTRODUCTION</vt:lpstr>
      <vt:lpstr>What is Machine Learning?</vt:lpstr>
      <vt:lpstr>ML has been around for a while</vt:lpstr>
      <vt:lpstr>So why didn’t we have self driving cars earlier?</vt:lpstr>
      <vt:lpstr>Types of Machine Learning</vt:lpstr>
      <vt:lpstr>Part 2</vt:lpstr>
      <vt:lpstr>What is Supervised Learning?</vt:lpstr>
      <vt:lpstr>K-Nearest Neighbours Algorithm</vt:lpstr>
      <vt:lpstr>Core Concepts: Feature Vectors</vt:lpstr>
      <vt:lpstr>Core Concepts: Labels</vt:lpstr>
      <vt:lpstr>Part 3</vt:lpstr>
      <vt:lpstr>What is Unsupervised Learning?</vt:lpstr>
      <vt:lpstr>Principal Component Analysis</vt:lpstr>
      <vt:lpstr>Part 4:  Applying ML to     real-world data</vt:lpstr>
      <vt:lpstr>Predicting Wine Quality based on Chemical Data</vt:lpstr>
      <vt:lpstr>Several Goals of this Part of the Tutorial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Train Your Pet Computer MESA Bootcamp 2023: Raglan</dc:title>
  <cp:lastModifiedBy>Geoffrey Weal</cp:lastModifiedBy>
  <cp:revision>53</cp:revision>
  <dcterms:modified xsi:type="dcterms:W3CDTF">2023-10-09T05:58:15Z</dcterms:modified>
</cp:coreProperties>
</file>